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x="18288000" cy="10287000"/>
  <p:notesSz cx="6858000" cy="9144000"/>
  <p:embeddedFontLst>
    <p:embeddedFont>
      <p:font typeface="Fredoka" charset="1" panose="02000000000000000000"/>
      <p:regular r:id="rId30"/>
    </p:embeddedFont>
    <p:embeddedFont>
      <p:font typeface="Oregano" charset="1" panose="03060702040602030A04"/>
      <p:regular r:id="rId31"/>
    </p:embeddedFont>
    <p:embeddedFont>
      <p:font typeface="Proxima Nova" charset="1" panose="02000506030000020004"/>
      <p:regular r:id="rId32"/>
    </p:embeddedFont>
    <p:embeddedFont>
      <p:font typeface="Proxima Nova Bold" charset="1" panose="02000506030000020004"/>
      <p:regular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fonts/font30.fntdata" Type="http://schemas.openxmlformats.org/officeDocument/2006/relationships/font"/><Relationship Id="rId31" Target="fonts/font31.fntdata" Type="http://schemas.openxmlformats.org/officeDocument/2006/relationships/font"/><Relationship Id="rId32" Target="fonts/font32.fntdata" Type="http://schemas.openxmlformats.org/officeDocument/2006/relationships/font"/><Relationship Id="rId33" Target="fonts/font33.fntdata" Type="http://schemas.openxmlformats.org/officeDocument/2006/relationships/font"/><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svg" Type="http://schemas.openxmlformats.org/officeDocument/2006/relationships/image"/><Relationship Id="rId18" Target="../media/image17.png" Type="http://schemas.openxmlformats.org/officeDocument/2006/relationships/image"/><Relationship Id="rId19" Target="../media/image18.pn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2.png" Type="http://schemas.openxmlformats.org/officeDocument/2006/relationships/image"/><Relationship Id="rId11" Target="../media/image43.svg" Type="http://schemas.openxmlformats.org/officeDocument/2006/relationships/image"/><Relationship Id="rId12" Target="../media/image9.png" Type="http://schemas.openxmlformats.org/officeDocument/2006/relationships/image"/><Relationship Id="rId13" Target="../media/image10.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57.png" Type="http://schemas.openxmlformats.org/officeDocument/2006/relationships/image"/><Relationship Id="rId17" Target="../media/image58.svg" Type="http://schemas.openxmlformats.org/officeDocument/2006/relationships/image"/><Relationship Id="rId18" Target="../media/image19.png" Type="http://schemas.openxmlformats.org/officeDocument/2006/relationships/image"/><Relationship Id="rId19" Target="../media/image20.svg" Type="http://schemas.openxmlformats.org/officeDocument/2006/relationships/image"/><Relationship Id="rId2" Target="../media/image5.png" Type="http://schemas.openxmlformats.org/officeDocument/2006/relationships/image"/><Relationship Id="rId20" Target="../media/image48.jpeg" Type="http://schemas.openxmlformats.org/officeDocument/2006/relationships/image"/><Relationship Id="rId21" Target="../media/image68.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27.png" Type="http://schemas.openxmlformats.org/officeDocument/2006/relationships/image"/><Relationship Id="rId7" Target="../media/image28.svg" Type="http://schemas.openxmlformats.org/officeDocument/2006/relationships/image"/><Relationship Id="rId8" Target="../media/image31.png" Type="http://schemas.openxmlformats.org/officeDocument/2006/relationships/image"/><Relationship Id="rId9" Target="../media/image32.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4.png" Type="http://schemas.openxmlformats.org/officeDocument/2006/relationships/image"/><Relationship Id="rId11" Target="../media/image45.svg" Type="http://schemas.openxmlformats.org/officeDocument/2006/relationships/image"/><Relationship Id="rId12" Target="../media/image46.png" Type="http://schemas.openxmlformats.org/officeDocument/2006/relationships/image"/><Relationship Id="rId13" Target="../media/image47.svg" Type="http://schemas.openxmlformats.org/officeDocument/2006/relationships/image"/><Relationship Id="rId14" Target="../media/image27.png" Type="http://schemas.openxmlformats.org/officeDocument/2006/relationships/image"/><Relationship Id="rId15" Target="../media/image28.svg" Type="http://schemas.openxmlformats.org/officeDocument/2006/relationships/image"/><Relationship Id="rId16" Target="../media/image31.png" Type="http://schemas.openxmlformats.org/officeDocument/2006/relationships/image"/><Relationship Id="rId17" Target="../media/image32.svg" Type="http://schemas.openxmlformats.org/officeDocument/2006/relationships/image"/><Relationship Id="rId18" Target="../media/image69.png" Type="http://schemas.openxmlformats.org/officeDocument/2006/relationships/image"/><Relationship Id="rId19" Target="../media/image70.png" Type="http://schemas.openxmlformats.org/officeDocument/2006/relationships/image"/><Relationship Id="rId2" Target="../media/image5.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62.png" Type="http://schemas.openxmlformats.org/officeDocument/2006/relationships/image"/><Relationship Id="rId7" Target="../media/image63.svg" Type="http://schemas.openxmlformats.org/officeDocument/2006/relationships/image"/><Relationship Id="rId8" Target="../media/image13.png" Type="http://schemas.openxmlformats.org/officeDocument/2006/relationships/image"/><Relationship Id="rId9" Target="../media/image14.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6.png" Type="http://schemas.openxmlformats.org/officeDocument/2006/relationships/image"/><Relationship Id="rId11" Target="../media/image47.svg" Type="http://schemas.openxmlformats.org/officeDocument/2006/relationships/image"/><Relationship Id="rId12" Target="../media/image71.png" Type="http://schemas.openxmlformats.org/officeDocument/2006/relationships/image"/><Relationship Id="rId13" Target="../media/image72.svg" Type="http://schemas.openxmlformats.org/officeDocument/2006/relationships/image"/><Relationship Id="rId14" Target="../media/image29.png" Type="http://schemas.openxmlformats.org/officeDocument/2006/relationships/image"/><Relationship Id="rId15" Target="../media/image30.svg" Type="http://schemas.openxmlformats.org/officeDocument/2006/relationships/image"/><Relationship Id="rId16" Target="../media/image73.png" Type="http://schemas.openxmlformats.org/officeDocument/2006/relationships/image"/><Relationship Id="rId2" Target="../media/image5.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19.png" Type="http://schemas.openxmlformats.org/officeDocument/2006/relationships/image"/><Relationship Id="rId7" Target="../media/image20.svg" Type="http://schemas.openxmlformats.org/officeDocument/2006/relationships/image"/><Relationship Id="rId8" Target="../media/image34.png" Type="http://schemas.openxmlformats.org/officeDocument/2006/relationships/image"/><Relationship Id="rId9" Target="../media/image35.sv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6.png" Type="http://schemas.openxmlformats.org/officeDocument/2006/relationships/image"/><Relationship Id="rId11" Target="../media/image47.svg" Type="http://schemas.openxmlformats.org/officeDocument/2006/relationships/image"/><Relationship Id="rId12" Target="../media/image27.png" Type="http://schemas.openxmlformats.org/officeDocument/2006/relationships/image"/><Relationship Id="rId13" Target="../media/image28.svg" Type="http://schemas.openxmlformats.org/officeDocument/2006/relationships/image"/><Relationship Id="rId14" Target="../media/image25.png" Type="http://schemas.openxmlformats.org/officeDocument/2006/relationships/image"/><Relationship Id="rId15" Target="../media/image26.svg" Type="http://schemas.openxmlformats.org/officeDocument/2006/relationships/image"/><Relationship Id="rId16" Target="../media/image62.png" Type="http://schemas.openxmlformats.org/officeDocument/2006/relationships/image"/><Relationship Id="rId17" Target="../media/image63.svg" Type="http://schemas.openxmlformats.org/officeDocument/2006/relationships/image"/><Relationship Id="rId18" Target="../media/image78.png" Type="http://schemas.openxmlformats.org/officeDocument/2006/relationships/image"/><Relationship Id="rId19" Target="../media/image79.svg" Type="http://schemas.openxmlformats.org/officeDocument/2006/relationships/image"/><Relationship Id="rId2" Target="../media/image5.png" Type="http://schemas.openxmlformats.org/officeDocument/2006/relationships/image"/><Relationship Id="rId20" Target="../media/image80.png" Type="http://schemas.openxmlformats.org/officeDocument/2006/relationships/image"/><Relationship Id="rId21" Target="../media/image81.svg" Type="http://schemas.openxmlformats.org/officeDocument/2006/relationships/image"/><Relationship Id="rId22" Target="../media/image82.png" Type="http://schemas.openxmlformats.org/officeDocument/2006/relationships/image"/><Relationship Id="rId23" Target="../media/image83.svg" Type="http://schemas.openxmlformats.org/officeDocument/2006/relationships/image"/><Relationship Id="rId24" Target="../media/image84.png" Type="http://schemas.openxmlformats.org/officeDocument/2006/relationships/image"/><Relationship Id="rId25" Target="../media/image85.svg" Type="http://schemas.openxmlformats.org/officeDocument/2006/relationships/image"/><Relationship Id="rId26" Target="../media/image86.png" Type="http://schemas.openxmlformats.org/officeDocument/2006/relationships/image"/><Relationship Id="rId27" Target="../media/image87.sv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74.png" Type="http://schemas.openxmlformats.org/officeDocument/2006/relationships/image"/><Relationship Id="rId7" Target="../media/image75.svg" Type="http://schemas.openxmlformats.org/officeDocument/2006/relationships/image"/><Relationship Id="rId8" Target="../media/image76.png" Type="http://schemas.openxmlformats.org/officeDocument/2006/relationships/image"/><Relationship Id="rId9" Target="../media/image77.sv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0.png" Type="http://schemas.openxmlformats.org/officeDocument/2006/relationships/image"/><Relationship Id="rId11" Target="../media/image91.svg" Type="http://schemas.openxmlformats.org/officeDocument/2006/relationships/image"/><Relationship Id="rId12" Target="../media/image19.png" Type="http://schemas.openxmlformats.org/officeDocument/2006/relationships/image"/><Relationship Id="rId13" Target="../media/image20.svg" Type="http://schemas.openxmlformats.org/officeDocument/2006/relationships/image"/><Relationship Id="rId14" Target="../media/image27.png" Type="http://schemas.openxmlformats.org/officeDocument/2006/relationships/image"/><Relationship Id="rId15" Target="../media/image28.svg" Type="http://schemas.openxmlformats.org/officeDocument/2006/relationships/image"/><Relationship Id="rId16" Target="../media/image31.png" Type="http://schemas.openxmlformats.org/officeDocument/2006/relationships/image"/><Relationship Id="rId17" Target="../media/image32.svg" Type="http://schemas.openxmlformats.org/officeDocument/2006/relationships/image"/><Relationship Id="rId18" Target="../media/image40.png" Type="http://schemas.openxmlformats.org/officeDocument/2006/relationships/image"/><Relationship Id="rId19" Target="../media/image41.svg" Type="http://schemas.openxmlformats.org/officeDocument/2006/relationships/image"/><Relationship Id="rId2" Target="../media/image5.png" Type="http://schemas.openxmlformats.org/officeDocument/2006/relationships/image"/><Relationship Id="rId20" Target="../media/image42.png" Type="http://schemas.openxmlformats.org/officeDocument/2006/relationships/image"/><Relationship Id="rId21" Target="../media/image43.svg" Type="http://schemas.openxmlformats.org/officeDocument/2006/relationships/image"/><Relationship Id="rId22" Target="../media/image92.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88.png" Type="http://schemas.openxmlformats.org/officeDocument/2006/relationships/image"/><Relationship Id="rId7" Target="../media/image89.svg" Type="http://schemas.openxmlformats.org/officeDocument/2006/relationships/image"/><Relationship Id="rId8" Target="../media/image9.png" Type="http://schemas.openxmlformats.org/officeDocument/2006/relationships/image"/><Relationship Id="rId9" Target="../media/image10.sv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0.png" Type="http://schemas.openxmlformats.org/officeDocument/2006/relationships/image"/><Relationship Id="rId11" Target="../media/image91.svg" Type="http://schemas.openxmlformats.org/officeDocument/2006/relationships/image"/><Relationship Id="rId12" Target="../media/image19.png" Type="http://schemas.openxmlformats.org/officeDocument/2006/relationships/image"/><Relationship Id="rId13" Target="../media/image20.svg" Type="http://schemas.openxmlformats.org/officeDocument/2006/relationships/image"/><Relationship Id="rId14" Target="../media/image27.png" Type="http://schemas.openxmlformats.org/officeDocument/2006/relationships/image"/><Relationship Id="rId15" Target="../media/image28.svg" Type="http://schemas.openxmlformats.org/officeDocument/2006/relationships/image"/><Relationship Id="rId16" Target="../media/image31.png" Type="http://schemas.openxmlformats.org/officeDocument/2006/relationships/image"/><Relationship Id="rId17" Target="../media/image32.svg" Type="http://schemas.openxmlformats.org/officeDocument/2006/relationships/image"/><Relationship Id="rId18" Target="../media/image40.png" Type="http://schemas.openxmlformats.org/officeDocument/2006/relationships/image"/><Relationship Id="rId19" Target="../media/image41.svg" Type="http://schemas.openxmlformats.org/officeDocument/2006/relationships/image"/><Relationship Id="rId2" Target="../media/image5.png" Type="http://schemas.openxmlformats.org/officeDocument/2006/relationships/image"/><Relationship Id="rId20" Target="../media/image42.png" Type="http://schemas.openxmlformats.org/officeDocument/2006/relationships/image"/><Relationship Id="rId21" Target="../media/image43.svg" Type="http://schemas.openxmlformats.org/officeDocument/2006/relationships/image"/><Relationship Id="rId22" Target="../media/image93.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88.png" Type="http://schemas.openxmlformats.org/officeDocument/2006/relationships/image"/><Relationship Id="rId7" Target="../media/image89.svg" Type="http://schemas.openxmlformats.org/officeDocument/2006/relationships/image"/><Relationship Id="rId8" Target="../media/image9.png" Type="http://schemas.openxmlformats.org/officeDocument/2006/relationships/image"/><Relationship Id="rId9" Target="../media/image10.sv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0.png" Type="http://schemas.openxmlformats.org/officeDocument/2006/relationships/image"/><Relationship Id="rId11" Target="../media/image91.svg" Type="http://schemas.openxmlformats.org/officeDocument/2006/relationships/image"/><Relationship Id="rId12" Target="../media/image19.png" Type="http://schemas.openxmlformats.org/officeDocument/2006/relationships/image"/><Relationship Id="rId13" Target="../media/image20.svg" Type="http://schemas.openxmlformats.org/officeDocument/2006/relationships/image"/><Relationship Id="rId14" Target="../media/image27.png" Type="http://schemas.openxmlformats.org/officeDocument/2006/relationships/image"/><Relationship Id="rId15" Target="../media/image28.svg" Type="http://schemas.openxmlformats.org/officeDocument/2006/relationships/image"/><Relationship Id="rId16" Target="../media/image31.png" Type="http://schemas.openxmlformats.org/officeDocument/2006/relationships/image"/><Relationship Id="rId17" Target="../media/image32.svg" Type="http://schemas.openxmlformats.org/officeDocument/2006/relationships/image"/><Relationship Id="rId18" Target="../media/image40.png" Type="http://schemas.openxmlformats.org/officeDocument/2006/relationships/image"/><Relationship Id="rId19" Target="../media/image41.svg" Type="http://schemas.openxmlformats.org/officeDocument/2006/relationships/image"/><Relationship Id="rId2" Target="../media/image5.png" Type="http://schemas.openxmlformats.org/officeDocument/2006/relationships/image"/><Relationship Id="rId20" Target="../media/image42.png" Type="http://schemas.openxmlformats.org/officeDocument/2006/relationships/image"/><Relationship Id="rId21" Target="../media/image43.svg" Type="http://schemas.openxmlformats.org/officeDocument/2006/relationships/image"/><Relationship Id="rId22" Target="../media/image94.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88.png" Type="http://schemas.openxmlformats.org/officeDocument/2006/relationships/image"/><Relationship Id="rId7" Target="../media/image89.svg" Type="http://schemas.openxmlformats.org/officeDocument/2006/relationships/image"/><Relationship Id="rId8" Target="../media/image9.png" Type="http://schemas.openxmlformats.org/officeDocument/2006/relationships/image"/><Relationship Id="rId9" Target="../media/image10.sv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0.png" Type="http://schemas.openxmlformats.org/officeDocument/2006/relationships/image"/><Relationship Id="rId11" Target="../media/image91.svg" Type="http://schemas.openxmlformats.org/officeDocument/2006/relationships/image"/><Relationship Id="rId12" Target="../media/image19.png" Type="http://schemas.openxmlformats.org/officeDocument/2006/relationships/image"/><Relationship Id="rId13" Target="../media/image20.svg" Type="http://schemas.openxmlformats.org/officeDocument/2006/relationships/image"/><Relationship Id="rId14" Target="../media/image27.png" Type="http://schemas.openxmlformats.org/officeDocument/2006/relationships/image"/><Relationship Id="rId15" Target="../media/image28.svg" Type="http://schemas.openxmlformats.org/officeDocument/2006/relationships/image"/><Relationship Id="rId16" Target="../media/image31.png" Type="http://schemas.openxmlformats.org/officeDocument/2006/relationships/image"/><Relationship Id="rId17" Target="../media/image32.svg" Type="http://schemas.openxmlformats.org/officeDocument/2006/relationships/image"/><Relationship Id="rId18" Target="../media/image40.png" Type="http://schemas.openxmlformats.org/officeDocument/2006/relationships/image"/><Relationship Id="rId19" Target="../media/image41.svg" Type="http://schemas.openxmlformats.org/officeDocument/2006/relationships/image"/><Relationship Id="rId2" Target="../media/image5.png" Type="http://schemas.openxmlformats.org/officeDocument/2006/relationships/image"/><Relationship Id="rId20" Target="../media/image42.png" Type="http://schemas.openxmlformats.org/officeDocument/2006/relationships/image"/><Relationship Id="rId21" Target="../media/image43.svg" Type="http://schemas.openxmlformats.org/officeDocument/2006/relationships/image"/><Relationship Id="rId22" Target="../media/image95.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88.png" Type="http://schemas.openxmlformats.org/officeDocument/2006/relationships/image"/><Relationship Id="rId7" Target="../media/image89.svg" Type="http://schemas.openxmlformats.org/officeDocument/2006/relationships/image"/><Relationship Id="rId8" Target="../media/image9.png" Type="http://schemas.openxmlformats.org/officeDocument/2006/relationships/image"/><Relationship Id="rId9" Target="../media/image10.sv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0.png" Type="http://schemas.openxmlformats.org/officeDocument/2006/relationships/image"/><Relationship Id="rId11" Target="../media/image91.svg" Type="http://schemas.openxmlformats.org/officeDocument/2006/relationships/image"/><Relationship Id="rId12" Target="../media/image19.png" Type="http://schemas.openxmlformats.org/officeDocument/2006/relationships/image"/><Relationship Id="rId13" Target="../media/image20.svg" Type="http://schemas.openxmlformats.org/officeDocument/2006/relationships/image"/><Relationship Id="rId14" Target="../media/image27.png" Type="http://schemas.openxmlformats.org/officeDocument/2006/relationships/image"/><Relationship Id="rId15" Target="../media/image28.svg" Type="http://schemas.openxmlformats.org/officeDocument/2006/relationships/image"/><Relationship Id="rId16" Target="../media/image31.png" Type="http://schemas.openxmlformats.org/officeDocument/2006/relationships/image"/><Relationship Id="rId17" Target="../media/image32.svg" Type="http://schemas.openxmlformats.org/officeDocument/2006/relationships/image"/><Relationship Id="rId18" Target="../media/image40.png" Type="http://schemas.openxmlformats.org/officeDocument/2006/relationships/image"/><Relationship Id="rId19" Target="../media/image41.svg" Type="http://schemas.openxmlformats.org/officeDocument/2006/relationships/image"/><Relationship Id="rId2" Target="../media/image5.png" Type="http://schemas.openxmlformats.org/officeDocument/2006/relationships/image"/><Relationship Id="rId20" Target="../media/image42.png" Type="http://schemas.openxmlformats.org/officeDocument/2006/relationships/image"/><Relationship Id="rId21" Target="../media/image43.svg" Type="http://schemas.openxmlformats.org/officeDocument/2006/relationships/image"/><Relationship Id="rId22" Target="../media/image96.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88.png" Type="http://schemas.openxmlformats.org/officeDocument/2006/relationships/image"/><Relationship Id="rId7" Target="../media/image89.svg" Type="http://schemas.openxmlformats.org/officeDocument/2006/relationships/image"/><Relationship Id="rId8" Target="../media/image9.png" Type="http://schemas.openxmlformats.org/officeDocument/2006/relationships/image"/><Relationship Id="rId9" Target="../media/image10.sv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0.png" Type="http://schemas.openxmlformats.org/officeDocument/2006/relationships/image"/><Relationship Id="rId11" Target="../media/image91.svg" Type="http://schemas.openxmlformats.org/officeDocument/2006/relationships/image"/><Relationship Id="rId12" Target="../media/image19.png" Type="http://schemas.openxmlformats.org/officeDocument/2006/relationships/image"/><Relationship Id="rId13" Target="../media/image20.svg" Type="http://schemas.openxmlformats.org/officeDocument/2006/relationships/image"/><Relationship Id="rId14" Target="../media/image27.png" Type="http://schemas.openxmlformats.org/officeDocument/2006/relationships/image"/><Relationship Id="rId15" Target="../media/image28.svg" Type="http://schemas.openxmlformats.org/officeDocument/2006/relationships/image"/><Relationship Id="rId16" Target="../media/image40.png" Type="http://schemas.openxmlformats.org/officeDocument/2006/relationships/image"/><Relationship Id="rId17" Target="../media/image41.svg" Type="http://schemas.openxmlformats.org/officeDocument/2006/relationships/image"/><Relationship Id="rId18" Target="../media/image42.png" Type="http://schemas.openxmlformats.org/officeDocument/2006/relationships/image"/><Relationship Id="rId19" Target="../media/image43.svg" Type="http://schemas.openxmlformats.org/officeDocument/2006/relationships/image"/><Relationship Id="rId2" Target="../media/image5.png" Type="http://schemas.openxmlformats.org/officeDocument/2006/relationships/image"/><Relationship Id="rId20" Target="../media/image97.png" Type="http://schemas.openxmlformats.org/officeDocument/2006/relationships/image"/><Relationship Id="rId21" Target="../media/image31.png" Type="http://schemas.openxmlformats.org/officeDocument/2006/relationships/image"/><Relationship Id="rId22" Target="../media/image32.sv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88.png" Type="http://schemas.openxmlformats.org/officeDocument/2006/relationships/image"/><Relationship Id="rId7" Target="../media/image89.svg" Type="http://schemas.openxmlformats.org/officeDocument/2006/relationships/image"/><Relationship Id="rId8" Target="../media/image9.png" Type="http://schemas.openxmlformats.org/officeDocument/2006/relationships/image"/><Relationship Id="rId9" Target="../media/image10.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3.png" Type="http://schemas.openxmlformats.org/officeDocument/2006/relationships/image"/><Relationship Id="rId11" Target="../media/image24.svg" Type="http://schemas.openxmlformats.org/officeDocument/2006/relationships/image"/><Relationship Id="rId12" Target="../media/image9.png" Type="http://schemas.openxmlformats.org/officeDocument/2006/relationships/image"/><Relationship Id="rId13" Target="../media/image10.svg" Type="http://schemas.openxmlformats.org/officeDocument/2006/relationships/image"/><Relationship Id="rId14" Target="../media/image25.png" Type="http://schemas.openxmlformats.org/officeDocument/2006/relationships/image"/><Relationship Id="rId15" Target="../media/image26.svg" Type="http://schemas.openxmlformats.org/officeDocument/2006/relationships/image"/><Relationship Id="rId16" Target="../media/image27.png" Type="http://schemas.openxmlformats.org/officeDocument/2006/relationships/image"/><Relationship Id="rId17" Target="../media/image28.svg" Type="http://schemas.openxmlformats.org/officeDocument/2006/relationships/image"/><Relationship Id="rId18" Target="../media/image29.png" Type="http://schemas.openxmlformats.org/officeDocument/2006/relationships/image"/><Relationship Id="rId19" Target="../media/image30.svg" Type="http://schemas.openxmlformats.org/officeDocument/2006/relationships/image"/><Relationship Id="rId2" Target="../media/image5.png" Type="http://schemas.openxmlformats.org/officeDocument/2006/relationships/image"/><Relationship Id="rId20" Target="../media/image31.png" Type="http://schemas.openxmlformats.org/officeDocument/2006/relationships/image"/><Relationship Id="rId21" Target="../media/image32.svg" Type="http://schemas.openxmlformats.org/officeDocument/2006/relationships/image"/><Relationship Id="rId22" Target="../media/image17.png" Type="http://schemas.openxmlformats.org/officeDocument/2006/relationships/image"/><Relationship Id="rId23" Target="../media/image33.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19.png" Type="http://schemas.openxmlformats.org/officeDocument/2006/relationships/image"/><Relationship Id="rId7" Target="../media/image20.svg" Type="http://schemas.openxmlformats.org/officeDocument/2006/relationships/image"/><Relationship Id="rId8" Target="../media/image21.png" Type="http://schemas.openxmlformats.org/officeDocument/2006/relationships/image"/><Relationship Id="rId9" Target="../media/image22.sv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0.png" Type="http://schemas.openxmlformats.org/officeDocument/2006/relationships/image"/><Relationship Id="rId11" Target="../media/image91.svg" Type="http://schemas.openxmlformats.org/officeDocument/2006/relationships/image"/><Relationship Id="rId12" Target="../media/image19.png" Type="http://schemas.openxmlformats.org/officeDocument/2006/relationships/image"/><Relationship Id="rId13" Target="../media/image20.svg" Type="http://schemas.openxmlformats.org/officeDocument/2006/relationships/image"/><Relationship Id="rId14" Target="../media/image27.png" Type="http://schemas.openxmlformats.org/officeDocument/2006/relationships/image"/><Relationship Id="rId15" Target="../media/image28.svg" Type="http://schemas.openxmlformats.org/officeDocument/2006/relationships/image"/><Relationship Id="rId16" Target="../media/image40.png" Type="http://schemas.openxmlformats.org/officeDocument/2006/relationships/image"/><Relationship Id="rId17" Target="../media/image41.svg" Type="http://schemas.openxmlformats.org/officeDocument/2006/relationships/image"/><Relationship Id="rId18" Target="../media/image42.png" Type="http://schemas.openxmlformats.org/officeDocument/2006/relationships/image"/><Relationship Id="rId19" Target="../media/image43.svg" Type="http://schemas.openxmlformats.org/officeDocument/2006/relationships/image"/><Relationship Id="rId2" Target="../media/image5.png" Type="http://schemas.openxmlformats.org/officeDocument/2006/relationships/image"/><Relationship Id="rId20" Target="../media/image97.png" Type="http://schemas.openxmlformats.org/officeDocument/2006/relationships/image"/><Relationship Id="rId21" Target="../media/image31.png" Type="http://schemas.openxmlformats.org/officeDocument/2006/relationships/image"/><Relationship Id="rId22" Target="../media/image32.sv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88.png" Type="http://schemas.openxmlformats.org/officeDocument/2006/relationships/image"/><Relationship Id="rId7" Target="../media/image89.svg" Type="http://schemas.openxmlformats.org/officeDocument/2006/relationships/image"/><Relationship Id="rId8" Target="../media/image9.png" Type="http://schemas.openxmlformats.org/officeDocument/2006/relationships/image"/><Relationship Id="rId9" Target="../media/image10.sv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6.png" Type="http://schemas.openxmlformats.org/officeDocument/2006/relationships/image"/><Relationship Id="rId11" Target="../media/image47.svg" Type="http://schemas.openxmlformats.org/officeDocument/2006/relationships/image"/><Relationship Id="rId12" Target="../media/image27.png" Type="http://schemas.openxmlformats.org/officeDocument/2006/relationships/image"/><Relationship Id="rId13" Target="../media/image28.svg" Type="http://schemas.openxmlformats.org/officeDocument/2006/relationships/image"/><Relationship Id="rId14" Target="../media/image25.png" Type="http://schemas.openxmlformats.org/officeDocument/2006/relationships/image"/><Relationship Id="rId15" Target="../media/image26.svg" Type="http://schemas.openxmlformats.org/officeDocument/2006/relationships/image"/><Relationship Id="rId16" Target="../media/image62.png" Type="http://schemas.openxmlformats.org/officeDocument/2006/relationships/image"/><Relationship Id="rId17" Target="../media/image63.svg" Type="http://schemas.openxmlformats.org/officeDocument/2006/relationships/image"/><Relationship Id="rId18" Target="../media/image78.png" Type="http://schemas.openxmlformats.org/officeDocument/2006/relationships/image"/><Relationship Id="rId19" Target="../media/image79.svg" Type="http://schemas.openxmlformats.org/officeDocument/2006/relationships/image"/><Relationship Id="rId2" Target="../media/image5.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74.png" Type="http://schemas.openxmlformats.org/officeDocument/2006/relationships/image"/><Relationship Id="rId7" Target="../media/image75.svg" Type="http://schemas.openxmlformats.org/officeDocument/2006/relationships/image"/><Relationship Id="rId8" Target="../media/image76.png" Type="http://schemas.openxmlformats.org/officeDocument/2006/relationships/image"/><Relationship Id="rId9" Target="../media/image77.sv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6.png" Type="http://schemas.openxmlformats.org/officeDocument/2006/relationships/image"/><Relationship Id="rId11" Target="../media/image47.svg" Type="http://schemas.openxmlformats.org/officeDocument/2006/relationships/image"/><Relationship Id="rId12" Target="../media/image27.png" Type="http://schemas.openxmlformats.org/officeDocument/2006/relationships/image"/><Relationship Id="rId13" Target="../media/image28.svg" Type="http://schemas.openxmlformats.org/officeDocument/2006/relationships/image"/><Relationship Id="rId14" Target="../media/image25.png" Type="http://schemas.openxmlformats.org/officeDocument/2006/relationships/image"/><Relationship Id="rId15" Target="../media/image26.svg" Type="http://schemas.openxmlformats.org/officeDocument/2006/relationships/image"/><Relationship Id="rId16" Target="../media/image62.png" Type="http://schemas.openxmlformats.org/officeDocument/2006/relationships/image"/><Relationship Id="rId17" Target="../media/image63.svg" Type="http://schemas.openxmlformats.org/officeDocument/2006/relationships/image"/><Relationship Id="rId18" Target="../media/image98.png" Type="http://schemas.openxmlformats.org/officeDocument/2006/relationships/image"/><Relationship Id="rId2" Target="../media/image5.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74.png" Type="http://schemas.openxmlformats.org/officeDocument/2006/relationships/image"/><Relationship Id="rId7" Target="../media/image75.svg" Type="http://schemas.openxmlformats.org/officeDocument/2006/relationships/image"/><Relationship Id="rId8" Target="../media/image76.png" Type="http://schemas.openxmlformats.org/officeDocument/2006/relationships/image"/><Relationship Id="rId9" Target="../media/image77.sv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6.png" Type="http://schemas.openxmlformats.org/officeDocument/2006/relationships/image"/><Relationship Id="rId11" Target="../media/image47.svg" Type="http://schemas.openxmlformats.org/officeDocument/2006/relationships/image"/><Relationship Id="rId12" Target="../media/image27.png" Type="http://schemas.openxmlformats.org/officeDocument/2006/relationships/image"/><Relationship Id="rId13" Target="../media/image28.svg" Type="http://schemas.openxmlformats.org/officeDocument/2006/relationships/image"/><Relationship Id="rId14" Target="../media/image25.png" Type="http://schemas.openxmlformats.org/officeDocument/2006/relationships/image"/><Relationship Id="rId15" Target="../media/image26.svg" Type="http://schemas.openxmlformats.org/officeDocument/2006/relationships/image"/><Relationship Id="rId16" Target="../media/image62.png" Type="http://schemas.openxmlformats.org/officeDocument/2006/relationships/image"/><Relationship Id="rId17" Target="../media/image63.svg" Type="http://schemas.openxmlformats.org/officeDocument/2006/relationships/image"/><Relationship Id="rId18" Target="../media/image99.png" Type="http://schemas.openxmlformats.org/officeDocument/2006/relationships/image"/><Relationship Id="rId19" Target="../media/image100.svg" Type="http://schemas.openxmlformats.org/officeDocument/2006/relationships/image"/><Relationship Id="rId2" Target="../media/image5.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74.png" Type="http://schemas.openxmlformats.org/officeDocument/2006/relationships/image"/><Relationship Id="rId7" Target="../media/image75.svg" Type="http://schemas.openxmlformats.org/officeDocument/2006/relationships/image"/><Relationship Id="rId8" Target="../media/image76.png" Type="http://schemas.openxmlformats.org/officeDocument/2006/relationships/image"/><Relationship Id="rId9" Target="../media/image77.sv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2.png" Type="http://schemas.openxmlformats.org/officeDocument/2006/relationships/image"/><Relationship Id="rId11" Target="../media/image43.svg" Type="http://schemas.openxmlformats.org/officeDocument/2006/relationships/image"/><Relationship Id="rId12" Target="../media/image9.png" Type="http://schemas.openxmlformats.org/officeDocument/2006/relationships/image"/><Relationship Id="rId13" Target="../media/image10.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57.png" Type="http://schemas.openxmlformats.org/officeDocument/2006/relationships/image"/><Relationship Id="rId17" Target="../media/image58.svg" Type="http://schemas.openxmlformats.org/officeDocument/2006/relationships/image"/><Relationship Id="rId18" Target="../media/image19.png" Type="http://schemas.openxmlformats.org/officeDocument/2006/relationships/image"/><Relationship Id="rId19" Target="../media/image20.svg" Type="http://schemas.openxmlformats.org/officeDocument/2006/relationships/image"/><Relationship Id="rId2" Target="../media/image5.png" Type="http://schemas.openxmlformats.org/officeDocument/2006/relationships/image"/><Relationship Id="rId20" Target="../media/image70.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27.png" Type="http://schemas.openxmlformats.org/officeDocument/2006/relationships/image"/><Relationship Id="rId7" Target="../media/image28.svg" Type="http://schemas.openxmlformats.org/officeDocument/2006/relationships/image"/><Relationship Id="rId8" Target="../media/image31.png" Type="http://schemas.openxmlformats.org/officeDocument/2006/relationships/image"/><Relationship Id="rId9" Target="../media/image32.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4.png" Type="http://schemas.openxmlformats.org/officeDocument/2006/relationships/image"/><Relationship Id="rId11" Target="../media/image35.svg" Type="http://schemas.openxmlformats.org/officeDocument/2006/relationships/image"/><Relationship Id="rId12" Target="../media/image36.png" Type="http://schemas.openxmlformats.org/officeDocument/2006/relationships/image"/><Relationship Id="rId13" Target="../media/image37.svg" Type="http://schemas.openxmlformats.org/officeDocument/2006/relationships/image"/><Relationship Id="rId14" Target="../media/image38.png" Type="http://schemas.openxmlformats.org/officeDocument/2006/relationships/image"/><Relationship Id="rId15" Target="../media/image39.svg" Type="http://schemas.openxmlformats.org/officeDocument/2006/relationships/image"/><Relationship Id="rId16" Target="../media/image40.png" Type="http://schemas.openxmlformats.org/officeDocument/2006/relationships/image"/><Relationship Id="rId17" Target="../media/image41.svg" Type="http://schemas.openxmlformats.org/officeDocument/2006/relationships/image"/><Relationship Id="rId18" Target="../media/image42.png" Type="http://schemas.openxmlformats.org/officeDocument/2006/relationships/image"/><Relationship Id="rId19" Target="../media/image43.svg" Type="http://schemas.openxmlformats.org/officeDocument/2006/relationships/image"/><Relationship Id="rId2" Target="../media/image5.png" Type="http://schemas.openxmlformats.org/officeDocument/2006/relationships/image"/><Relationship Id="rId20" Target="../media/image44.png" Type="http://schemas.openxmlformats.org/officeDocument/2006/relationships/image"/><Relationship Id="rId21" Target="../media/image45.svg" Type="http://schemas.openxmlformats.org/officeDocument/2006/relationships/image"/><Relationship Id="rId22" Target="../media/image46.png" Type="http://schemas.openxmlformats.org/officeDocument/2006/relationships/image"/><Relationship Id="rId23" Target="../media/image47.svg" Type="http://schemas.openxmlformats.org/officeDocument/2006/relationships/image"/><Relationship Id="rId24" Target="../media/image48.jpeg" Type="http://schemas.openxmlformats.org/officeDocument/2006/relationships/image"/><Relationship Id="rId25" Target="../media/image49.png" Type="http://schemas.openxmlformats.org/officeDocument/2006/relationships/image"/><Relationship Id="rId26" Target="http://www.who.int/whr/1997/media_centre/press_release/en/index1.html" TargetMode="External" Type="http://schemas.openxmlformats.org/officeDocument/2006/relationships/hyperlink"/><Relationship Id="rId27" Target="http://www.who.int/whr/1997/media_centre/press_release/en/index1.html" TargetMode="External" Type="http://schemas.openxmlformats.org/officeDocument/2006/relationships/hyperlink"/><Relationship Id="rId28" Target="http://globocan.iarc.fr/Pages/fact_sheets_cancer.aspx?cancer=colorectal" TargetMode="External" Type="http://schemas.openxmlformats.org/officeDocument/2006/relationships/hyperlink"/><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19.png" Type="http://schemas.openxmlformats.org/officeDocument/2006/relationships/image"/><Relationship Id="rId7" Target="../media/image20.svg" Type="http://schemas.openxmlformats.org/officeDocument/2006/relationships/image"/><Relationship Id="rId8" Target="../media/image15.png" Type="http://schemas.openxmlformats.org/officeDocument/2006/relationships/image"/><Relationship Id="rId9" Target="../media/image16.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5.png" Type="http://schemas.openxmlformats.org/officeDocument/2006/relationships/image"/><Relationship Id="rId11" Target="../media/image26.svg" Type="http://schemas.openxmlformats.org/officeDocument/2006/relationships/image"/><Relationship Id="rId12" Target="../media/image31.png" Type="http://schemas.openxmlformats.org/officeDocument/2006/relationships/image"/><Relationship Id="rId13" Target="../media/image32.svg" Type="http://schemas.openxmlformats.org/officeDocument/2006/relationships/image"/><Relationship Id="rId14" Target="../media/image42.png" Type="http://schemas.openxmlformats.org/officeDocument/2006/relationships/image"/><Relationship Id="rId15" Target="../media/image43.svg" Type="http://schemas.openxmlformats.org/officeDocument/2006/relationships/image"/><Relationship Id="rId16" Target="../media/image19.png" Type="http://schemas.openxmlformats.org/officeDocument/2006/relationships/image"/><Relationship Id="rId17" Target="../media/image20.svg" Type="http://schemas.openxmlformats.org/officeDocument/2006/relationships/image"/><Relationship Id="rId18" Target="../media/image29.png" Type="http://schemas.openxmlformats.org/officeDocument/2006/relationships/image"/><Relationship Id="rId19" Target="../media/image30.svg" Type="http://schemas.openxmlformats.org/officeDocument/2006/relationships/image"/><Relationship Id="rId2" Target="../media/image5.png" Type="http://schemas.openxmlformats.org/officeDocument/2006/relationships/image"/><Relationship Id="rId20" Target="../media/image52.png" Type="http://schemas.openxmlformats.org/officeDocument/2006/relationships/image"/><Relationship Id="rId21" Target="../media/image53.svg" Type="http://schemas.openxmlformats.org/officeDocument/2006/relationships/image"/><Relationship Id="rId22" Target="../media/image54.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50.png" Type="http://schemas.openxmlformats.org/officeDocument/2006/relationships/image"/><Relationship Id="rId7" Target="../media/image51.svg" Type="http://schemas.openxmlformats.org/officeDocument/2006/relationships/image"/><Relationship Id="rId8" Target="../media/image15.png" Type="http://schemas.openxmlformats.org/officeDocument/2006/relationships/image"/><Relationship Id="rId9" Target="../media/image16.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4.png" Type="http://schemas.openxmlformats.org/officeDocument/2006/relationships/image"/><Relationship Id="rId11" Target="../media/image35.svg" Type="http://schemas.openxmlformats.org/officeDocument/2006/relationships/image"/><Relationship Id="rId12" Target="../media/image36.png" Type="http://schemas.openxmlformats.org/officeDocument/2006/relationships/image"/><Relationship Id="rId13" Target="../media/image37.svg" Type="http://schemas.openxmlformats.org/officeDocument/2006/relationships/image"/><Relationship Id="rId14" Target="../media/image38.png" Type="http://schemas.openxmlformats.org/officeDocument/2006/relationships/image"/><Relationship Id="rId15" Target="../media/image39.svg" Type="http://schemas.openxmlformats.org/officeDocument/2006/relationships/image"/><Relationship Id="rId16" Target="../media/image40.png" Type="http://schemas.openxmlformats.org/officeDocument/2006/relationships/image"/><Relationship Id="rId17" Target="../media/image41.svg" Type="http://schemas.openxmlformats.org/officeDocument/2006/relationships/image"/><Relationship Id="rId18" Target="../media/image42.png" Type="http://schemas.openxmlformats.org/officeDocument/2006/relationships/image"/><Relationship Id="rId19" Target="../media/image43.svg" Type="http://schemas.openxmlformats.org/officeDocument/2006/relationships/image"/><Relationship Id="rId2" Target="../media/image5.png" Type="http://schemas.openxmlformats.org/officeDocument/2006/relationships/image"/><Relationship Id="rId20" Target="../media/image44.png" Type="http://schemas.openxmlformats.org/officeDocument/2006/relationships/image"/><Relationship Id="rId21" Target="../media/image45.svg" Type="http://schemas.openxmlformats.org/officeDocument/2006/relationships/image"/><Relationship Id="rId22" Target="../media/image46.png" Type="http://schemas.openxmlformats.org/officeDocument/2006/relationships/image"/><Relationship Id="rId23" Target="../media/image47.svg" Type="http://schemas.openxmlformats.org/officeDocument/2006/relationships/image"/><Relationship Id="rId24" Target="../media/image48.jpeg" Type="http://schemas.openxmlformats.org/officeDocument/2006/relationships/image"/><Relationship Id="rId25" Target="https://chembam.com/meet-the-scientists/chris-tselepis/" TargetMode="External" Type="http://schemas.openxmlformats.org/officeDocument/2006/relationships/hyperlink"/><Relationship Id="rId26" Target="../media/image55.png" Type="http://schemas.openxmlformats.org/officeDocument/2006/relationships/image"/><Relationship Id="rId27" Target="../media/image56.sv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19.png" Type="http://schemas.openxmlformats.org/officeDocument/2006/relationships/image"/><Relationship Id="rId7" Target="../media/image20.svg" Type="http://schemas.openxmlformats.org/officeDocument/2006/relationships/image"/><Relationship Id="rId8" Target="../media/image15.png" Type="http://schemas.openxmlformats.org/officeDocument/2006/relationships/image"/><Relationship Id="rId9" Target="../media/image16.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2.png" Type="http://schemas.openxmlformats.org/officeDocument/2006/relationships/image"/><Relationship Id="rId11" Target="../media/image43.svg" Type="http://schemas.openxmlformats.org/officeDocument/2006/relationships/image"/><Relationship Id="rId12" Target="../media/image9.png" Type="http://schemas.openxmlformats.org/officeDocument/2006/relationships/image"/><Relationship Id="rId13" Target="../media/image10.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57.png" Type="http://schemas.openxmlformats.org/officeDocument/2006/relationships/image"/><Relationship Id="rId17" Target="../media/image58.svg" Type="http://schemas.openxmlformats.org/officeDocument/2006/relationships/image"/><Relationship Id="rId18" Target="../media/image19.png" Type="http://schemas.openxmlformats.org/officeDocument/2006/relationships/image"/><Relationship Id="rId19" Target="../media/image20.svg" Type="http://schemas.openxmlformats.org/officeDocument/2006/relationships/image"/><Relationship Id="rId2" Target="../media/image5.png" Type="http://schemas.openxmlformats.org/officeDocument/2006/relationships/image"/><Relationship Id="rId20" Target="../media/image59.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27.png" Type="http://schemas.openxmlformats.org/officeDocument/2006/relationships/image"/><Relationship Id="rId7" Target="../media/image28.svg" Type="http://schemas.openxmlformats.org/officeDocument/2006/relationships/image"/><Relationship Id="rId8" Target="../media/image31.png" Type="http://schemas.openxmlformats.org/officeDocument/2006/relationships/image"/><Relationship Id="rId9" Target="../media/image32.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3.png" Type="http://schemas.openxmlformats.org/officeDocument/2006/relationships/image"/><Relationship Id="rId11" Target="../media/image14.svg" Type="http://schemas.openxmlformats.org/officeDocument/2006/relationships/image"/><Relationship Id="rId12" Target="../media/image44.png" Type="http://schemas.openxmlformats.org/officeDocument/2006/relationships/image"/><Relationship Id="rId13" Target="../media/image45.svg" Type="http://schemas.openxmlformats.org/officeDocument/2006/relationships/image"/><Relationship Id="rId14" Target="../media/image46.png" Type="http://schemas.openxmlformats.org/officeDocument/2006/relationships/image"/><Relationship Id="rId15" Target="../media/image47.svg" Type="http://schemas.openxmlformats.org/officeDocument/2006/relationships/image"/><Relationship Id="rId16" Target="../media/image64.png" Type="http://schemas.openxmlformats.org/officeDocument/2006/relationships/image"/><Relationship Id="rId17" Target="../media/image27.png" Type="http://schemas.openxmlformats.org/officeDocument/2006/relationships/image"/><Relationship Id="rId18" Target="../media/image28.svg" Type="http://schemas.openxmlformats.org/officeDocument/2006/relationships/image"/><Relationship Id="rId19" Target="../media/image31.png" Type="http://schemas.openxmlformats.org/officeDocument/2006/relationships/image"/><Relationship Id="rId2" Target="../media/image5.png" Type="http://schemas.openxmlformats.org/officeDocument/2006/relationships/image"/><Relationship Id="rId20" Target="../media/image32.sv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60.png" Type="http://schemas.openxmlformats.org/officeDocument/2006/relationships/image"/><Relationship Id="rId7" Target="../media/image61.svg" Type="http://schemas.openxmlformats.org/officeDocument/2006/relationships/image"/><Relationship Id="rId8" Target="../media/image62.png" Type="http://schemas.openxmlformats.org/officeDocument/2006/relationships/image"/><Relationship Id="rId9" Target="../media/image63.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4.png" Type="http://schemas.openxmlformats.org/officeDocument/2006/relationships/image"/><Relationship Id="rId11" Target="../media/image35.svg" Type="http://schemas.openxmlformats.org/officeDocument/2006/relationships/image"/><Relationship Id="rId12" Target="../media/image36.png" Type="http://schemas.openxmlformats.org/officeDocument/2006/relationships/image"/><Relationship Id="rId13" Target="../media/image37.svg" Type="http://schemas.openxmlformats.org/officeDocument/2006/relationships/image"/><Relationship Id="rId14" Target="../media/image38.png" Type="http://schemas.openxmlformats.org/officeDocument/2006/relationships/image"/><Relationship Id="rId15" Target="../media/image39.svg" Type="http://schemas.openxmlformats.org/officeDocument/2006/relationships/image"/><Relationship Id="rId16" Target="../media/image40.png" Type="http://schemas.openxmlformats.org/officeDocument/2006/relationships/image"/><Relationship Id="rId17" Target="../media/image41.svg" Type="http://schemas.openxmlformats.org/officeDocument/2006/relationships/image"/><Relationship Id="rId18" Target="../media/image42.png" Type="http://schemas.openxmlformats.org/officeDocument/2006/relationships/image"/><Relationship Id="rId19" Target="../media/image43.svg" Type="http://schemas.openxmlformats.org/officeDocument/2006/relationships/image"/><Relationship Id="rId2" Target="../media/image5.png" Type="http://schemas.openxmlformats.org/officeDocument/2006/relationships/image"/><Relationship Id="rId20" Target="../media/image44.png" Type="http://schemas.openxmlformats.org/officeDocument/2006/relationships/image"/><Relationship Id="rId21" Target="../media/image45.svg" Type="http://schemas.openxmlformats.org/officeDocument/2006/relationships/image"/><Relationship Id="rId22" Target="../media/image46.png" Type="http://schemas.openxmlformats.org/officeDocument/2006/relationships/image"/><Relationship Id="rId23" Target="../media/image47.svg" Type="http://schemas.openxmlformats.org/officeDocument/2006/relationships/image"/><Relationship Id="rId24" Target="http://www1.lsbu.ac.uk/water/alginate.html" TargetMode="External" Type="http://schemas.openxmlformats.org/officeDocument/2006/relationships/hyperlink"/><Relationship Id="rId25" Target="http://www.who.int/whr/1997/media_centre/press_release/en/index1.html" TargetMode="External" Type="http://schemas.openxmlformats.org/officeDocument/2006/relationships/hyperlink"/><Relationship Id="rId26" Target="http://www.who.int/whr/1997/media_centre/press_release/en/index1.html" TargetMode="External" Type="http://schemas.openxmlformats.org/officeDocument/2006/relationships/hyperlink"/><Relationship Id="rId27" Target="http://www.who.int/whr/1997/media_centre/press_release/en/index1.html" TargetMode="External" Type="http://schemas.openxmlformats.org/officeDocument/2006/relationships/hyperlink"/><Relationship Id="rId28" Target="http://www.who.int/whr/1997/media_centre/press_release/en/index1.html" TargetMode="External" Type="http://schemas.openxmlformats.org/officeDocument/2006/relationships/hyperlink"/><Relationship Id="rId29" Target="https://chembam.com/definitions/polymer/" TargetMode="External" Type="http://schemas.openxmlformats.org/officeDocument/2006/relationships/hyperlink"/><Relationship Id="rId3" Target="../media/image6.svg" Type="http://schemas.openxmlformats.org/officeDocument/2006/relationships/image"/><Relationship Id="rId30" Target="http://www.who.int/whr/1997/media_centre/press_release/en/index1.html" TargetMode="External" Type="http://schemas.openxmlformats.org/officeDocument/2006/relationships/hyperlink"/><Relationship Id="rId31" Target="../media/image65.png" Type="http://schemas.openxmlformats.org/officeDocument/2006/relationships/image"/><Relationship Id="rId32" Target="../media/image6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19.png" Type="http://schemas.openxmlformats.org/officeDocument/2006/relationships/image"/><Relationship Id="rId7" Target="../media/image20.svg" Type="http://schemas.openxmlformats.org/officeDocument/2006/relationships/image"/><Relationship Id="rId8" Target="../media/image15.png" Type="http://schemas.openxmlformats.org/officeDocument/2006/relationships/image"/><Relationship Id="rId9" Target="../media/image16.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5.png" Type="http://schemas.openxmlformats.org/officeDocument/2006/relationships/image"/><Relationship Id="rId11" Target="../media/image26.svg" Type="http://schemas.openxmlformats.org/officeDocument/2006/relationships/image"/><Relationship Id="rId12" Target="../media/image31.png" Type="http://schemas.openxmlformats.org/officeDocument/2006/relationships/image"/><Relationship Id="rId13" Target="../media/image32.svg" Type="http://schemas.openxmlformats.org/officeDocument/2006/relationships/image"/><Relationship Id="rId14" Target="../media/image42.png" Type="http://schemas.openxmlformats.org/officeDocument/2006/relationships/image"/><Relationship Id="rId15" Target="../media/image43.svg" Type="http://schemas.openxmlformats.org/officeDocument/2006/relationships/image"/><Relationship Id="rId16" Target="../media/image19.png" Type="http://schemas.openxmlformats.org/officeDocument/2006/relationships/image"/><Relationship Id="rId17" Target="../media/image20.svg" Type="http://schemas.openxmlformats.org/officeDocument/2006/relationships/image"/><Relationship Id="rId18" Target="../media/image29.png" Type="http://schemas.openxmlformats.org/officeDocument/2006/relationships/image"/><Relationship Id="rId19" Target="../media/image30.svg" Type="http://schemas.openxmlformats.org/officeDocument/2006/relationships/image"/><Relationship Id="rId2" Target="../media/image5.png" Type="http://schemas.openxmlformats.org/officeDocument/2006/relationships/image"/><Relationship Id="rId20" Target="../media/image67.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50.png" Type="http://schemas.openxmlformats.org/officeDocument/2006/relationships/image"/><Relationship Id="rId7" Target="../media/image51.svg" Type="http://schemas.openxmlformats.org/officeDocument/2006/relationships/image"/><Relationship Id="rId8" Target="../media/image15.png" Type="http://schemas.openxmlformats.org/officeDocument/2006/relationships/image"/><Relationship Id="rId9" Target="../media/image16.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true" flipV="false" rot="0">
            <a:off x="6413993" y="0"/>
            <a:ext cx="11874007" cy="10211646"/>
          </a:xfrm>
          <a:custGeom>
            <a:avLst/>
            <a:gdLst/>
            <a:ahLst/>
            <a:cxnLst/>
            <a:rect r="r" b="b" t="t" l="l"/>
            <a:pathLst>
              <a:path h="10211646" w="11874007">
                <a:moveTo>
                  <a:pt x="11874007" y="0"/>
                </a:moveTo>
                <a:lnTo>
                  <a:pt x="0" y="0"/>
                </a:lnTo>
                <a:lnTo>
                  <a:pt x="0" y="10211646"/>
                </a:lnTo>
                <a:lnTo>
                  <a:pt x="11874007" y="10211646"/>
                </a:lnTo>
                <a:lnTo>
                  <a:pt x="11874007"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3817430" y="2822867"/>
            <a:ext cx="10653140" cy="4764859"/>
          </a:xfrm>
          <a:custGeom>
            <a:avLst/>
            <a:gdLst/>
            <a:ahLst/>
            <a:cxnLst/>
            <a:rect r="r" b="b" t="t" l="l"/>
            <a:pathLst>
              <a:path h="4764859" w="10653140">
                <a:moveTo>
                  <a:pt x="0" y="0"/>
                </a:moveTo>
                <a:lnTo>
                  <a:pt x="10653140" y="0"/>
                </a:lnTo>
                <a:lnTo>
                  <a:pt x="10653140" y="4764859"/>
                </a:lnTo>
                <a:lnTo>
                  <a:pt x="0" y="476485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14920758" y="6781656"/>
            <a:ext cx="3802929" cy="4534044"/>
          </a:xfrm>
          <a:custGeom>
            <a:avLst/>
            <a:gdLst/>
            <a:ahLst/>
            <a:cxnLst/>
            <a:rect r="r" b="b" t="t" l="l"/>
            <a:pathLst>
              <a:path h="4534044" w="3802929">
                <a:moveTo>
                  <a:pt x="0" y="0"/>
                </a:moveTo>
                <a:lnTo>
                  <a:pt x="3802929" y="0"/>
                </a:lnTo>
                <a:lnTo>
                  <a:pt x="3802929" y="4534044"/>
                </a:lnTo>
                <a:lnTo>
                  <a:pt x="0" y="453404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13721989" y="6996685"/>
            <a:ext cx="2397537" cy="3011036"/>
          </a:xfrm>
          <a:custGeom>
            <a:avLst/>
            <a:gdLst/>
            <a:ahLst/>
            <a:cxnLst/>
            <a:rect r="r" b="b" t="t" l="l"/>
            <a:pathLst>
              <a:path h="3011036" w="2397537">
                <a:moveTo>
                  <a:pt x="0" y="0"/>
                </a:moveTo>
                <a:lnTo>
                  <a:pt x="2397537" y="0"/>
                </a:lnTo>
                <a:lnTo>
                  <a:pt x="2397537" y="3011036"/>
                </a:lnTo>
                <a:lnTo>
                  <a:pt x="0" y="3011036"/>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TextBox 8" id="8"/>
          <p:cNvSpPr txBox="true"/>
          <p:nvPr/>
        </p:nvSpPr>
        <p:spPr>
          <a:xfrm rot="0">
            <a:off x="4566011" y="2916114"/>
            <a:ext cx="9155979" cy="4488829"/>
          </a:xfrm>
          <a:prstGeom prst="rect">
            <a:avLst/>
          </a:prstGeom>
        </p:spPr>
        <p:txBody>
          <a:bodyPr anchor="t" rtlCol="false" tIns="0" lIns="0" bIns="0" rIns="0">
            <a:spAutoFit/>
          </a:bodyPr>
          <a:lstStyle/>
          <a:p>
            <a:pPr algn="ctr">
              <a:lnSpc>
                <a:spcPts val="11771"/>
              </a:lnSpc>
            </a:pPr>
            <a:r>
              <a:rPr lang="en-US" sz="10701">
                <a:solidFill>
                  <a:srgbClr val="3E0091"/>
                </a:solidFill>
                <a:latin typeface="Fredoka"/>
                <a:ea typeface="Fredoka"/>
                <a:cs typeface="Fredoka"/>
                <a:sym typeface="Fredoka"/>
              </a:rPr>
              <a:t>Biopolymers to prevent cancer</a:t>
            </a:r>
          </a:p>
        </p:txBody>
      </p:sp>
      <p:sp>
        <p:nvSpPr>
          <p:cNvPr name="Freeform 9" id="9"/>
          <p:cNvSpPr/>
          <p:nvPr/>
        </p:nvSpPr>
        <p:spPr>
          <a:xfrm flipH="false" flipV="false" rot="0">
            <a:off x="1028700" y="921418"/>
            <a:ext cx="2053287" cy="2271963"/>
          </a:xfrm>
          <a:custGeom>
            <a:avLst/>
            <a:gdLst/>
            <a:ahLst/>
            <a:cxnLst/>
            <a:rect r="r" b="b" t="t" l="l"/>
            <a:pathLst>
              <a:path h="2271963" w="2053287">
                <a:moveTo>
                  <a:pt x="0" y="0"/>
                </a:moveTo>
                <a:lnTo>
                  <a:pt x="2053287" y="0"/>
                </a:lnTo>
                <a:lnTo>
                  <a:pt x="2053287" y="2271964"/>
                </a:lnTo>
                <a:lnTo>
                  <a:pt x="0" y="2271964"/>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false" rot="0">
            <a:off x="15661088" y="137558"/>
            <a:ext cx="2160134" cy="1965722"/>
          </a:xfrm>
          <a:custGeom>
            <a:avLst/>
            <a:gdLst/>
            <a:ahLst/>
            <a:cxnLst/>
            <a:rect r="r" b="b" t="t" l="l"/>
            <a:pathLst>
              <a:path h="1965722" w="2160134">
                <a:moveTo>
                  <a:pt x="0" y="0"/>
                </a:moveTo>
                <a:lnTo>
                  <a:pt x="2160134" y="0"/>
                </a:lnTo>
                <a:lnTo>
                  <a:pt x="2160134" y="1965722"/>
                </a:lnTo>
                <a:lnTo>
                  <a:pt x="0" y="1965722"/>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1" id="11"/>
          <p:cNvSpPr/>
          <p:nvPr/>
        </p:nvSpPr>
        <p:spPr>
          <a:xfrm flipH="false" flipV="false" rot="0">
            <a:off x="7909886" y="7606776"/>
            <a:ext cx="2468228" cy="2468228"/>
          </a:xfrm>
          <a:custGeom>
            <a:avLst/>
            <a:gdLst/>
            <a:ahLst/>
            <a:cxnLst/>
            <a:rect r="r" b="b" t="t" l="l"/>
            <a:pathLst>
              <a:path h="2468228" w="2468228">
                <a:moveTo>
                  <a:pt x="0" y="0"/>
                </a:moveTo>
                <a:lnTo>
                  <a:pt x="2468228" y="0"/>
                </a:lnTo>
                <a:lnTo>
                  <a:pt x="2468228" y="2468227"/>
                </a:lnTo>
                <a:lnTo>
                  <a:pt x="0" y="2468227"/>
                </a:lnTo>
                <a:lnTo>
                  <a:pt x="0" y="0"/>
                </a:lnTo>
                <a:close/>
              </a:path>
            </a:pathLst>
          </a:custGeom>
          <a:blipFill>
            <a:blip r:embed="rId18"/>
            <a:stretch>
              <a:fillRect l="0" t="0" r="0" b="0"/>
            </a:stretch>
          </a:blipFill>
        </p:spPr>
      </p:sp>
      <p:sp>
        <p:nvSpPr>
          <p:cNvPr name="Freeform 12" id="12"/>
          <p:cNvSpPr/>
          <p:nvPr/>
        </p:nvSpPr>
        <p:spPr>
          <a:xfrm flipH="false" flipV="false" rot="0">
            <a:off x="-99930" y="6245129"/>
            <a:ext cx="4665940" cy="4041871"/>
          </a:xfrm>
          <a:custGeom>
            <a:avLst/>
            <a:gdLst/>
            <a:ahLst/>
            <a:cxnLst/>
            <a:rect r="r" b="b" t="t" l="l"/>
            <a:pathLst>
              <a:path h="4041871" w="4665940">
                <a:moveTo>
                  <a:pt x="0" y="0"/>
                </a:moveTo>
                <a:lnTo>
                  <a:pt x="4665941" y="0"/>
                </a:lnTo>
                <a:lnTo>
                  <a:pt x="4665941" y="4041871"/>
                </a:lnTo>
                <a:lnTo>
                  <a:pt x="0" y="4041871"/>
                </a:lnTo>
                <a:lnTo>
                  <a:pt x="0" y="0"/>
                </a:lnTo>
                <a:close/>
              </a:path>
            </a:pathLst>
          </a:custGeom>
          <a:blipFill>
            <a:blip r:embed="rId19"/>
            <a:stretch>
              <a:fillRect l="0" t="0" r="0" b="0"/>
            </a:stretch>
          </a:blipFill>
        </p:spPr>
      </p:sp>
      <p:sp>
        <p:nvSpPr>
          <p:cNvPr name="TextBox 13" id="13"/>
          <p:cNvSpPr txBox="true"/>
          <p:nvPr/>
        </p:nvSpPr>
        <p:spPr>
          <a:xfrm rot="0">
            <a:off x="6728192" y="1352390"/>
            <a:ext cx="4831616" cy="1358903"/>
          </a:xfrm>
          <a:prstGeom prst="rect">
            <a:avLst/>
          </a:prstGeom>
        </p:spPr>
        <p:txBody>
          <a:bodyPr anchor="t" rtlCol="false" tIns="0" lIns="0" bIns="0" rIns="0">
            <a:spAutoFit/>
          </a:bodyPr>
          <a:lstStyle/>
          <a:p>
            <a:pPr algn="ctr">
              <a:lnSpc>
                <a:spcPts val="11199"/>
              </a:lnSpc>
            </a:pPr>
            <a:r>
              <a:rPr lang="en-US" sz="7999">
                <a:solidFill>
                  <a:srgbClr val="F2355B"/>
                </a:solidFill>
                <a:latin typeface="Oregano"/>
                <a:ea typeface="Oregano"/>
                <a:cs typeface="Oregano"/>
                <a:sym typeface="Oregano"/>
              </a:rPr>
              <a:t>Welcome to</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217367" y="5954999"/>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1278720">
            <a:off x="1051124" y="545074"/>
            <a:ext cx="895917" cy="967252"/>
          </a:xfrm>
          <a:custGeom>
            <a:avLst/>
            <a:gdLst/>
            <a:ahLst/>
            <a:cxnLst/>
            <a:rect r="r" b="b" t="t" l="l"/>
            <a:pathLst>
              <a:path h="967252" w="895917">
                <a:moveTo>
                  <a:pt x="0" y="0"/>
                </a:moveTo>
                <a:lnTo>
                  <a:pt x="895918" y="0"/>
                </a:lnTo>
                <a:lnTo>
                  <a:pt x="895918" y="967252"/>
                </a:lnTo>
                <a:lnTo>
                  <a:pt x="0" y="96725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1571789">
            <a:off x="332782" y="2995812"/>
            <a:ext cx="1146408" cy="912827"/>
          </a:xfrm>
          <a:custGeom>
            <a:avLst/>
            <a:gdLst/>
            <a:ahLst/>
            <a:cxnLst/>
            <a:rect r="r" b="b" t="t" l="l"/>
            <a:pathLst>
              <a:path h="912827" w="1146408">
                <a:moveTo>
                  <a:pt x="0" y="0"/>
                </a:moveTo>
                <a:lnTo>
                  <a:pt x="1146408" y="0"/>
                </a:lnTo>
                <a:lnTo>
                  <a:pt x="1146408" y="912827"/>
                </a:lnTo>
                <a:lnTo>
                  <a:pt x="0" y="912827"/>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1715739">
            <a:off x="2773458" y="1380003"/>
            <a:ext cx="1164588" cy="838504"/>
          </a:xfrm>
          <a:custGeom>
            <a:avLst/>
            <a:gdLst/>
            <a:ahLst/>
            <a:cxnLst/>
            <a:rect r="r" b="b" t="t" l="l"/>
            <a:pathLst>
              <a:path h="838504" w="1164588">
                <a:moveTo>
                  <a:pt x="0" y="0"/>
                </a:moveTo>
                <a:lnTo>
                  <a:pt x="1164588" y="0"/>
                </a:lnTo>
                <a:lnTo>
                  <a:pt x="1164588" y="838504"/>
                </a:lnTo>
                <a:lnTo>
                  <a:pt x="0" y="838504"/>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0">
            <a:off x="0" y="6965192"/>
            <a:ext cx="2235681" cy="2807762"/>
          </a:xfrm>
          <a:custGeom>
            <a:avLst/>
            <a:gdLst/>
            <a:ahLst/>
            <a:cxnLst/>
            <a:rect r="r" b="b" t="t" l="l"/>
            <a:pathLst>
              <a:path h="2807762" w="2235681">
                <a:moveTo>
                  <a:pt x="0" y="0"/>
                </a:moveTo>
                <a:lnTo>
                  <a:pt x="2235681" y="0"/>
                </a:lnTo>
                <a:lnTo>
                  <a:pt x="2235681" y="2807762"/>
                </a:lnTo>
                <a:lnTo>
                  <a:pt x="0" y="2807762"/>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0">
            <a:off x="15818101" y="0"/>
            <a:ext cx="2053287" cy="2271963"/>
          </a:xfrm>
          <a:custGeom>
            <a:avLst/>
            <a:gdLst/>
            <a:ahLst/>
            <a:cxnLst/>
            <a:rect r="r" b="b" t="t" l="l"/>
            <a:pathLst>
              <a:path h="2271963" w="2053287">
                <a:moveTo>
                  <a:pt x="0" y="0"/>
                </a:moveTo>
                <a:lnTo>
                  <a:pt x="2053287" y="0"/>
                </a:lnTo>
                <a:lnTo>
                  <a:pt x="2053287" y="2271963"/>
                </a:lnTo>
                <a:lnTo>
                  <a:pt x="0" y="2271963"/>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0">
            <a:off x="2926525" y="8295687"/>
            <a:ext cx="2282315" cy="2604639"/>
          </a:xfrm>
          <a:custGeom>
            <a:avLst/>
            <a:gdLst/>
            <a:ahLst/>
            <a:cxnLst/>
            <a:rect r="r" b="b" t="t" l="l"/>
            <a:pathLst>
              <a:path h="2604639" w="2282315">
                <a:moveTo>
                  <a:pt x="0" y="0"/>
                </a:moveTo>
                <a:lnTo>
                  <a:pt x="2282315" y="0"/>
                </a:lnTo>
                <a:lnTo>
                  <a:pt x="2282315" y="2604639"/>
                </a:lnTo>
                <a:lnTo>
                  <a:pt x="0" y="2604639"/>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0" id="10"/>
          <p:cNvSpPr/>
          <p:nvPr/>
        </p:nvSpPr>
        <p:spPr>
          <a:xfrm flipH="false" flipV="false" rot="-10800000">
            <a:off x="4579080" y="1962150"/>
            <a:ext cx="4032922" cy="598217"/>
          </a:xfrm>
          <a:custGeom>
            <a:avLst/>
            <a:gdLst/>
            <a:ahLst/>
            <a:cxnLst/>
            <a:rect r="r" b="b" t="t" l="l"/>
            <a:pathLst>
              <a:path h="598217" w="4032922">
                <a:moveTo>
                  <a:pt x="0" y="0"/>
                </a:moveTo>
                <a:lnTo>
                  <a:pt x="4032922" y="0"/>
                </a:lnTo>
                <a:lnTo>
                  <a:pt x="4032922" y="598217"/>
                </a:lnTo>
                <a:lnTo>
                  <a:pt x="0" y="598217"/>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1" id="11"/>
          <p:cNvSpPr/>
          <p:nvPr/>
        </p:nvSpPr>
        <p:spPr>
          <a:xfrm flipH="false" flipV="false" rot="0">
            <a:off x="12854173" y="2762854"/>
            <a:ext cx="4669616" cy="4381176"/>
          </a:xfrm>
          <a:custGeom>
            <a:avLst/>
            <a:gdLst/>
            <a:ahLst/>
            <a:cxnLst/>
            <a:rect r="r" b="b" t="t" l="l"/>
            <a:pathLst>
              <a:path h="4381176" w="4669616">
                <a:moveTo>
                  <a:pt x="0" y="0"/>
                </a:moveTo>
                <a:lnTo>
                  <a:pt x="4669616" y="0"/>
                </a:lnTo>
                <a:lnTo>
                  <a:pt x="4669616" y="4381176"/>
                </a:lnTo>
                <a:lnTo>
                  <a:pt x="0" y="4381176"/>
                </a:lnTo>
                <a:lnTo>
                  <a:pt x="0" y="0"/>
                </a:lnTo>
                <a:close/>
              </a:path>
            </a:pathLst>
          </a:custGeom>
          <a:blipFill>
            <a:blip r:embed="rId20"/>
            <a:stretch>
              <a:fillRect l="0" t="0" r="0" b="0"/>
            </a:stretch>
          </a:blipFill>
        </p:spPr>
      </p:sp>
      <p:sp>
        <p:nvSpPr>
          <p:cNvPr name="Freeform 12" id="12"/>
          <p:cNvSpPr/>
          <p:nvPr/>
        </p:nvSpPr>
        <p:spPr>
          <a:xfrm flipH="false" flipV="false" rot="0">
            <a:off x="9001279" y="3542427"/>
            <a:ext cx="6187702" cy="12111160"/>
          </a:xfrm>
          <a:custGeom>
            <a:avLst/>
            <a:gdLst/>
            <a:ahLst/>
            <a:cxnLst/>
            <a:rect r="r" b="b" t="t" l="l"/>
            <a:pathLst>
              <a:path h="12111160" w="6187702">
                <a:moveTo>
                  <a:pt x="0" y="0"/>
                </a:moveTo>
                <a:lnTo>
                  <a:pt x="6187702" y="0"/>
                </a:lnTo>
                <a:lnTo>
                  <a:pt x="6187702" y="12111160"/>
                </a:lnTo>
                <a:lnTo>
                  <a:pt x="0" y="12111160"/>
                </a:lnTo>
                <a:lnTo>
                  <a:pt x="0" y="0"/>
                </a:lnTo>
                <a:close/>
              </a:path>
            </a:pathLst>
          </a:custGeom>
          <a:blipFill>
            <a:blip r:embed="rId21"/>
            <a:stretch>
              <a:fillRect l="0" t="0" r="0" b="0"/>
            </a:stretch>
          </a:blipFill>
        </p:spPr>
      </p:sp>
      <p:sp>
        <p:nvSpPr>
          <p:cNvPr name="TextBox 13" id="13"/>
          <p:cNvSpPr txBox="true"/>
          <p:nvPr/>
        </p:nvSpPr>
        <p:spPr>
          <a:xfrm rot="0">
            <a:off x="2479651" y="2788967"/>
            <a:ext cx="7650979" cy="5220970"/>
          </a:xfrm>
          <a:prstGeom prst="rect">
            <a:avLst/>
          </a:prstGeom>
        </p:spPr>
        <p:txBody>
          <a:bodyPr anchor="t" rtlCol="false" tIns="0" lIns="0" bIns="0" rIns="0">
            <a:spAutoFit/>
          </a:bodyPr>
          <a:lstStyle/>
          <a:p>
            <a:pPr algn="l">
              <a:lnSpc>
                <a:spcPts val="5179"/>
              </a:lnSpc>
            </a:pPr>
            <a:r>
              <a:rPr lang="en-US" sz="3699">
                <a:solidFill>
                  <a:srgbClr val="3E0091"/>
                </a:solidFill>
                <a:latin typeface="Proxima Nova"/>
                <a:ea typeface="Proxima Nova"/>
                <a:cs typeface="Proxima Nova"/>
                <a:sym typeface="Proxima Nova"/>
              </a:rPr>
              <a:t>Alginates are potential cancer prevention drugs, because they can bind </a:t>
            </a:r>
            <a:r>
              <a:rPr lang="en-US" sz="3699">
                <a:solidFill>
                  <a:srgbClr val="3E0091"/>
                </a:solidFill>
                <a:latin typeface="Proxima Nova"/>
                <a:ea typeface="Proxima Nova"/>
                <a:cs typeface="Proxima Nova"/>
                <a:sym typeface="Proxima Nova"/>
              </a:rPr>
              <a:t>i</a:t>
            </a:r>
            <a:r>
              <a:rPr lang="en-US" sz="3699">
                <a:solidFill>
                  <a:srgbClr val="3E0091"/>
                </a:solidFill>
                <a:latin typeface="Proxima Nova"/>
                <a:ea typeface="Proxima Nova"/>
                <a:cs typeface="Proxima Nova"/>
                <a:sym typeface="Proxima Nova"/>
              </a:rPr>
              <a:t>ro</a:t>
            </a:r>
            <a:r>
              <a:rPr lang="en-US" sz="3699">
                <a:solidFill>
                  <a:srgbClr val="3E0091"/>
                </a:solidFill>
                <a:latin typeface="Proxima Nova"/>
                <a:ea typeface="Proxima Nova"/>
                <a:cs typeface="Proxima Nova"/>
                <a:sym typeface="Proxima Nova"/>
              </a:rPr>
              <a:t>n</a:t>
            </a:r>
            <a:r>
              <a:rPr lang="en-US" sz="3699">
                <a:solidFill>
                  <a:srgbClr val="3E0091"/>
                </a:solidFill>
                <a:latin typeface="Proxima Nova"/>
                <a:ea typeface="Proxima Nova"/>
                <a:cs typeface="Proxima Nova"/>
                <a:sym typeface="Proxima Nova"/>
              </a:rPr>
              <a:t>. However, they also bind calcium really well, which needs to be absorbed by the body for use in teeth and bones.</a:t>
            </a:r>
          </a:p>
          <a:p>
            <a:pPr algn="l">
              <a:lnSpc>
                <a:spcPts val="5179"/>
              </a:lnSpc>
            </a:pPr>
            <a:r>
              <a:rPr lang="en-US" sz="3699">
                <a:solidFill>
                  <a:srgbClr val="3E0091"/>
                </a:solidFill>
                <a:latin typeface="Proxima Nova"/>
                <a:ea typeface="Proxima Nova"/>
                <a:cs typeface="Proxima Nova"/>
                <a:sym typeface="Proxima Nova"/>
              </a:rPr>
              <a:t>So we need the right composition to only bind to excess iron!</a:t>
            </a:r>
          </a:p>
        </p:txBody>
      </p:sp>
      <p:sp>
        <p:nvSpPr>
          <p:cNvPr name="TextBox 14" id="14"/>
          <p:cNvSpPr txBox="true"/>
          <p:nvPr/>
        </p:nvSpPr>
        <p:spPr>
          <a:xfrm rot="0">
            <a:off x="4579080" y="233366"/>
            <a:ext cx="11584684" cy="1704968"/>
          </a:xfrm>
          <a:prstGeom prst="rect">
            <a:avLst/>
          </a:prstGeom>
        </p:spPr>
        <p:txBody>
          <a:bodyPr anchor="t" rtlCol="false" tIns="0" lIns="0" bIns="0" rIns="0">
            <a:spAutoFit/>
          </a:bodyPr>
          <a:lstStyle/>
          <a:p>
            <a:pPr algn="l">
              <a:lnSpc>
                <a:spcPts val="13199"/>
              </a:lnSpc>
            </a:pPr>
            <a:r>
              <a:rPr lang="en-US" sz="11999">
                <a:solidFill>
                  <a:srgbClr val="3E0091"/>
                </a:solidFill>
                <a:latin typeface="Fredoka"/>
                <a:ea typeface="Fredoka"/>
                <a:cs typeface="Fredoka"/>
                <a:sym typeface="Fredoka"/>
              </a:rPr>
              <a:t>Background</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436199" y="8048558"/>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868758">
            <a:off x="-1262367" y="2355845"/>
            <a:ext cx="2744378" cy="2811143"/>
          </a:xfrm>
          <a:custGeom>
            <a:avLst/>
            <a:gdLst/>
            <a:ahLst/>
            <a:cxnLst/>
            <a:rect r="r" b="b" t="t" l="l"/>
            <a:pathLst>
              <a:path h="2811143" w="2744378">
                <a:moveTo>
                  <a:pt x="0" y="0"/>
                </a:moveTo>
                <a:lnTo>
                  <a:pt x="2744378" y="0"/>
                </a:lnTo>
                <a:lnTo>
                  <a:pt x="2744378" y="2811143"/>
                </a:lnTo>
                <a:lnTo>
                  <a:pt x="0" y="2811143"/>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15661088" y="195984"/>
            <a:ext cx="1976152" cy="2186613"/>
          </a:xfrm>
          <a:custGeom>
            <a:avLst/>
            <a:gdLst/>
            <a:ahLst/>
            <a:cxnLst/>
            <a:rect r="r" b="b" t="t" l="l"/>
            <a:pathLst>
              <a:path h="2186613" w="1976152">
                <a:moveTo>
                  <a:pt x="0" y="0"/>
                </a:moveTo>
                <a:lnTo>
                  <a:pt x="1976152" y="0"/>
                </a:lnTo>
                <a:lnTo>
                  <a:pt x="1976152" y="2186614"/>
                </a:lnTo>
                <a:lnTo>
                  <a:pt x="0" y="218661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792400">
            <a:off x="11289012" y="8968707"/>
            <a:ext cx="1652571" cy="1001871"/>
          </a:xfrm>
          <a:custGeom>
            <a:avLst/>
            <a:gdLst/>
            <a:ahLst/>
            <a:cxnLst/>
            <a:rect r="r" b="b" t="t" l="l"/>
            <a:pathLst>
              <a:path h="1001871" w="1652571">
                <a:moveTo>
                  <a:pt x="0" y="0"/>
                </a:moveTo>
                <a:lnTo>
                  <a:pt x="1652571" y="0"/>
                </a:lnTo>
                <a:lnTo>
                  <a:pt x="1652571" y="1001871"/>
                </a:lnTo>
                <a:lnTo>
                  <a:pt x="0" y="1001871"/>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1248881">
            <a:off x="9199247" y="612186"/>
            <a:ext cx="1379756" cy="833028"/>
          </a:xfrm>
          <a:custGeom>
            <a:avLst/>
            <a:gdLst/>
            <a:ahLst/>
            <a:cxnLst/>
            <a:rect r="r" b="b" t="t" l="l"/>
            <a:pathLst>
              <a:path h="833028" w="1379756">
                <a:moveTo>
                  <a:pt x="0" y="0"/>
                </a:moveTo>
                <a:lnTo>
                  <a:pt x="1379756" y="0"/>
                </a:lnTo>
                <a:lnTo>
                  <a:pt x="1379756" y="833028"/>
                </a:lnTo>
                <a:lnTo>
                  <a:pt x="0" y="833028"/>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1929200">
            <a:off x="7550880" y="8680448"/>
            <a:ext cx="1070471" cy="1155704"/>
          </a:xfrm>
          <a:custGeom>
            <a:avLst/>
            <a:gdLst/>
            <a:ahLst/>
            <a:cxnLst/>
            <a:rect r="r" b="b" t="t" l="l"/>
            <a:pathLst>
              <a:path h="1155704" w="1070471">
                <a:moveTo>
                  <a:pt x="0" y="0"/>
                </a:moveTo>
                <a:lnTo>
                  <a:pt x="1070471" y="0"/>
                </a:lnTo>
                <a:lnTo>
                  <a:pt x="1070471" y="1155704"/>
                </a:lnTo>
                <a:lnTo>
                  <a:pt x="0" y="1155704"/>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1274082">
            <a:off x="16116460" y="8924305"/>
            <a:ext cx="1369765" cy="1090675"/>
          </a:xfrm>
          <a:custGeom>
            <a:avLst/>
            <a:gdLst/>
            <a:ahLst/>
            <a:cxnLst/>
            <a:rect r="r" b="b" t="t" l="l"/>
            <a:pathLst>
              <a:path h="1090675" w="1369765">
                <a:moveTo>
                  <a:pt x="0" y="0"/>
                </a:moveTo>
                <a:lnTo>
                  <a:pt x="1369765" y="0"/>
                </a:lnTo>
                <a:lnTo>
                  <a:pt x="1369765" y="1090675"/>
                </a:lnTo>
                <a:lnTo>
                  <a:pt x="0" y="1090675"/>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0" id="10"/>
          <p:cNvSpPr/>
          <p:nvPr/>
        </p:nvSpPr>
        <p:spPr>
          <a:xfrm flipH="false" flipV="false" rot="0">
            <a:off x="-436199" y="3101022"/>
            <a:ext cx="18724199" cy="5383207"/>
          </a:xfrm>
          <a:custGeom>
            <a:avLst/>
            <a:gdLst/>
            <a:ahLst/>
            <a:cxnLst/>
            <a:rect r="r" b="b" t="t" l="l"/>
            <a:pathLst>
              <a:path h="5383207" w="18724199">
                <a:moveTo>
                  <a:pt x="0" y="0"/>
                </a:moveTo>
                <a:lnTo>
                  <a:pt x="18724199" y="0"/>
                </a:lnTo>
                <a:lnTo>
                  <a:pt x="18724199" y="5383208"/>
                </a:lnTo>
                <a:lnTo>
                  <a:pt x="0" y="5383208"/>
                </a:lnTo>
                <a:lnTo>
                  <a:pt x="0" y="0"/>
                </a:lnTo>
                <a:close/>
              </a:path>
            </a:pathLst>
          </a:custGeom>
          <a:blipFill>
            <a:blip r:embed="rId18"/>
            <a:stretch>
              <a:fillRect l="0" t="0" r="0" b="0"/>
            </a:stretch>
          </a:blipFill>
        </p:spPr>
      </p:sp>
      <p:sp>
        <p:nvSpPr>
          <p:cNvPr name="Freeform 11" id="11"/>
          <p:cNvSpPr/>
          <p:nvPr/>
        </p:nvSpPr>
        <p:spPr>
          <a:xfrm flipH="false" flipV="false" rot="0">
            <a:off x="-941260" y="8238540"/>
            <a:ext cx="3939921" cy="8229600"/>
          </a:xfrm>
          <a:custGeom>
            <a:avLst/>
            <a:gdLst/>
            <a:ahLst/>
            <a:cxnLst/>
            <a:rect r="r" b="b" t="t" l="l"/>
            <a:pathLst>
              <a:path h="8229600" w="3939921">
                <a:moveTo>
                  <a:pt x="0" y="0"/>
                </a:moveTo>
                <a:lnTo>
                  <a:pt x="3939920" y="0"/>
                </a:lnTo>
                <a:lnTo>
                  <a:pt x="3939920" y="8229600"/>
                </a:lnTo>
                <a:lnTo>
                  <a:pt x="0" y="8229600"/>
                </a:lnTo>
                <a:lnTo>
                  <a:pt x="0" y="0"/>
                </a:lnTo>
                <a:close/>
              </a:path>
            </a:pathLst>
          </a:custGeom>
          <a:blipFill>
            <a:blip r:embed="rId19"/>
            <a:stretch>
              <a:fillRect l="0" t="0" r="0" b="0"/>
            </a:stretch>
          </a:blipFill>
        </p:spPr>
      </p:sp>
      <p:sp>
        <p:nvSpPr>
          <p:cNvPr name="TextBox 12" id="12"/>
          <p:cNvSpPr txBox="true"/>
          <p:nvPr/>
        </p:nvSpPr>
        <p:spPr>
          <a:xfrm rot="0">
            <a:off x="1028700" y="1143000"/>
            <a:ext cx="8115300" cy="1704968"/>
          </a:xfrm>
          <a:prstGeom prst="rect">
            <a:avLst/>
          </a:prstGeom>
        </p:spPr>
        <p:txBody>
          <a:bodyPr anchor="t" rtlCol="false" tIns="0" lIns="0" bIns="0" rIns="0">
            <a:spAutoFit/>
          </a:bodyPr>
          <a:lstStyle/>
          <a:p>
            <a:pPr algn="l">
              <a:lnSpc>
                <a:spcPts val="13199"/>
              </a:lnSpc>
            </a:pPr>
            <a:r>
              <a:rPr lang="en-US" sz="11999">
                <a:solidFill>
                  <a:srgbClr val="3E0091"/>
                </a:solidFill>
                <a:latin typeface="Fredoka"/>
                <a:ea typeface="Fredoka"/>
                <a:cs typeface="Fredoka"/>
                <a:sym typeface="Fredoka"/>
              </a:rPr>
              <a:t>Activity 2</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5400000">
            <a:off x="8909557" y="5239070"/>
            <a:ext cx="4366464" cy="647692"/>
          </a:xfrm>
          <a:custGeom>
            <a:avLst/>
            <a:gdLst/>
            <a:ahLst/>
            <a:cxnLst/>
            <a:rect r="r" b="b" t="t" l="l"/>
            <a:pathLst>
              <a:path h="647692" w="4366464">
                <a:moveTo>
                  <a:pt x="0" y="0"/>
                </a:moveTo>
                <a:lnTo>
                  <a:pt x="4366464" y="0"/>
                </a:lnTo>
                <a:lnTo>
                  <a:pt x="4366464" y="647692"/>
                </a:lnTo>
                <a:lnTo>
                  <a:pt x="0" y="64769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592776" y="1761954"/>
            <a:ext cx="1270645" cy="1388683"/>
          </a:xfrm>
          <a:custGeom>
            <a:avLst/>
            <a:gdLst/>
            <a:ahLst/>
            <a:cxnLst/>
            <a:rect r="r" b="b" t="t" l="l"/>
            <a:pathLst>
              <a:path h="1388683" w="1270645">
                <a:moveTo>
                  <a:pt x="0" y="0"/>
                </a:moveTo>
                <a:lnTo>
                  <a:pt x="1270645" y="0"/>
                </a:lnTo>
                <a:lnTo>
                  <a:pt x="1270645" y="1388684"/>
                </a:lnTo>
                <a:lnTo>
                  <a:pt x="0" y="138868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1248881">
            <a:off x="16639760" y="238565"/>
            <a:ext cx="1239080" cy="748094"/>
          </a:xfrm>
          <a:custGeom>
            <a:avLst/>
            <a:gdLst/>
            <a:ahLst/>
            <a:cxnLst/>
            <a:rect r="r" b="b" t="t" l="l"/>
            <a:pathLst>
              <a:path h="748094" w="1239080">
                <a:moveTo>
                  <a:pt x="0" y="0"/>
                </a:moveTo>
                <a:lnTo>
                  <a:pt x="1239080" y="0"/>
                </a:lnTo>
                <a:lnTo>
                  <a:pt x="1239080" y="748094"/>
                </a:lnTo>
                <a:lnTo>
                  <a:pt x="0" y="748094"/>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TextBox 7" id="7"/>
          <p:cNvSpPr txBox="true"/>
          <p:nvPr/>
        </p:nvSpPr>
        <p:spPr>
          <a:xfrm rot="0">
            <a:off x="11826236" y="3743848"/>
            <a:ext cx="5433064" cy="4563745"/>
          </a:xfrm>
          <a:prstGeom prst="rect">
            <a:avLst/>
          </a:prstGeom>
        </p:spPr>
        <p:txBody>
          <a:bodyPr anchor="t" rtlCol="false" tIns="0" lIns="0" bIns="0" rIns="0">
            <a:spAutoFit/>
          </a:bodyPr>
          <a:lstStyle/>
          <a:p>
            <a:pPr algn="r">
              <a:lnSpc>
                <a:spcPts val="5179"/>
              </a:lnSpc>
            </a:pPr>
            <a:r>
              <a:rPr lang="en-US" sz="3699">
                <a:solidFill>
                  <a:srgbClr val="3E0091"/>
                </a:solidFill>
                <a:latin typeface="Proxima Nova"/>
                <a:ea typeface="Proxima Nova"/>
                <a:cs typeface="Proxima Nova"/>
                <a:sym typeface="Proxima Nova"/>
              </a:rPr>
              <a:t>To observe the binding of 2 different alginates with solutions containing Ca(II) and Fe(III) ions, to determine which is most suited for an anti-cancer drug. </a:t>
            </a:r>
          </a:p>
        </p:txBody>
      </p:sp>
      <p:sp>
        <p:nvSpPr>
          <p:cNvPr name="Freeform 8" id="8"/>
          <p:cNvSpPr/>
          <p:nvPr/>
        </p:nvSpPr>
        <p:spPr>
          <a:xfrm flipH="false" flipV="false" rot="-2023490">
            <a:off x="1312099" y="454184"/>
            <a:ext cx="1297879" cy="695988"/>
          </a:xfrm>
          <a:custGeom>
            <a:avLst/>
            <a:gdLst/>
            <a:ahLst/>
            <a:cxnLst/>
            <a:rect r="r" b="b" t="t" l="l"/>
            <a:pathLst>
              <a:path h="695988" w="1297879">
                <a:moveTo>
                  <a:pt x="0" y="0"/>
                </a:moveTo>
                <a:lnTo>
                  <a:pt x="1297879" y="0"/>
                </a:lnTo>
                <a:lnTo>
                  <a:pt x="1297879" y="695988"/>
                </a:lnTo>
                <a:lnTo>
                  <a:pt x="0" y="695988"/>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1290874">
            <a:off x="11541697" y="8743950"/>
            <a:ext cx="1824745" cy="1028700"/>
          </a:xfrm>
          <a:custGeom>
            <a:avLst/>
            <a:gdLst/>
            <a:ahLst/>
            <a:cxnLst/>
            <a:rect r="r" b="b" t="t" l="l"/>
            <a:pathLst>
              <a:path h="1028700" w="1824745">
                <a:moveTo>
                  <a:pt x="0" y="0"/>
                </a:moveTo>
                <a:lnTo>
                  <a:pt x="1824745" y="0"/>
                </a:lnTo>
                <a:lnTo>
                  <a:pt x="1824745" y="1028700"/>
                </a:lnTo>
                <a:lnTo>
                  <a:pt x="0" y="1028700"/>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false" rot="0">
            <a:off x="376315" y="3585497"/>
            <a:ext cx="9638942" cy="10146255"/>
          </a:xfrm>
          <a:custGeom>
            <a:avLst/>
            <a:gdLst/>
            <a:ahLst/>
            <a:cxnLst/>
            <a:rect r="r" b="b" t="t" l="l"/>
            <a:pathLst>
              <a:path h="10146255" w="9638942">
                <a:moveTo>
                  <a:pt x="0" y="0"/>
                </a:moveTo>
                <a:lnTo>
                  <a:pt x="9638942" y="0"/>
                </a:lnTo>
                <a:lnTo>
                  <a:pt x="9638942" y="10146255"/>
                </a:lnTo>
                <a:lnTo>
                  <a:pt x="0" y="10146255"/>
                </a:lnTo>
                <a:lnTo>
                  <a:pt x="0" y="0"/>
                </a:lnTo>
                <a:close/>
              </a:path>
            </a:pathLst>
          </a:custGeom>
          <a:blipFill>
            <a:blip r:embed="rId16"/>
            <a:stretch>
              <a:fillRect l="0" t="0" r="0" b="0"/>
            </a:stretch>
          </a:blipFill>
        </p:spPr>
      </p:sp>
      <p:sp>
        <p:nvSpPr>
          <p:cNvPr name="TextBox 11" id="11"/>
          <p:cNvSpPr txBox="true"/>
          <p:nvPr/>
        </p:nvSpPr>
        <p:spPr>
          <a:xfrm rot="0">
            <a:off x="3106770" y="1566204"/>
            <a:ext cx="14922547" cy="1704968"/>
          </a:xfrm>
          <a:prstGeom prst="rect">
            <a:avLst/>
          </a:prstGeom>
        </p:spPr>
        <p:txBody>
          <a:bodyPr anchor="t" rtlCol="false" tIns="0" lIns="0" bIns="0" rIns="0">
            <a:spAutoFit/>
          </a:bodyPr>
          <a:lstStyle/>
          <a:p>
            <a:pPr algn="r">
              <a:lnSpc>
                <a:spcPts val="13199"/>
              </a:lnSpc>
            </a:pPr>
            <a:r>
              <a:rPr lang="en-US" sz="11999">
                <a:solidFill>
                  <a:srgbClr val="3E0091"/>
                </a:solidFill>
                <a:latin typeface="Fredoka"/>
                <a:ea typeface="Fredoka"/>
                <a:cs typeface="Fredoka"/>
                <a:sym typeface="Fredoka"/>
              </a:rPr>
              <a:t>Experimental Aim</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1028700" y="2847968"/>
            <a:ext cx="10149075" cy="5607364"/>
          </a:xfrm>
          <a:custGeom>
            <a:avLst/>
            <a:gdLst/>
            <a:ahLst/>
            <a:cxnLst/>
            <a:rect r="r" b="b" t="t" l="l"/>
            <a:pathLst>
              <a:path h="5607364" w="10149075">
                <a:moveTo>
                  <a:pt x="0" y="0"/>
                </a:moveTo>
                <a:lnTo>
                  <a:pt x="10149075" y="0"/>
                </a:lnTo>
                <a:lnTo>
                  <a:pt x="10149075" y="5607364"/>
                </a:lnTo>
                <a:lnTo>
                  <a:pt x="0" y="560736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15661088" y="6144209"/>
            <a:ext cx="1675708" cy="2464277"/>
          </a:xfrm>
          <a:custGeom>
            <a:avLst/>
            <a:gdLst/>
            <a:ahLst/>
            <a:cxnLst/>
            <a:rect r="r" b="b" t="t" l="l"/>
            <a:pathLst>
              <a:path h="2464277" w="1675708">
                <a:moveTo>
                  <a:pt x="0" y="0"/>
                </a:moveTo>
                <a:lnTo>
                  <a:pt x="1675708" y="0"/>
                </a:lnTo>
                <a:lnTo>
                  <a:pt x="1675708" y="2464276"/>
                </a:lnTo>
                <a:lnTo>
                  <a:pt x="0" y="246427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1248881">
            <a:off x="15764069" y="612186"/>
            <a:ext cx="1379756" cy="833028"/>
          </a:xfrm>
          <a:custGeom>
            <a:avLst/>
            <a:gdLst/>
            <a:ahLst/>
            <a:cxnLst/>
            <a:rect r="r" b="b" t="t" l="l"/>
            <a:pathLst>
              <a:path h="833028" w="1379756">
                <a:moveTo>
                  <a:pt x="0" y="0"/>
                </a:moveTo>
                <a:lnTo>
                  <a:pt x="1379756" y="0"/>
                </a:lnTo>
                <a:lnTo>
                  <a:pt x="1379756" y="833028"/>
                </a:lnTo>
                <a:lnTo>
                  <a:pt x="0" y="833028"/>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1929200">
            <a:off x="8810697" y="8922756"/>
            <a:ext cx="1070471" cy="1155704"/>
          </a:xfrm>
          <a:custGeom>
            <a:avLst/>
            <a:gdLst/>
            <a:ahLst/>
            <a:cxnLst/>
            <a:rect r="r" b="b" t="t" l="l"/>
            <a:pathLst>
              <a:path h="1155704" w="1070471">
                <a:moveTo>
                  <a:pt x="0" y="0"/>
                </a:moveTo>
                <a:lnTo>
                  <a:pt x="1070471" y="0"/>
                </a:lnTo>
                <a:lnTo>
                  <a:pt x="1070471" y="1155704"/>
                </a:lnTo>
                <a:lnTo>
                  <a:pt x="0" y="1155704"/>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1427879">
            <a:off x="2382452" y="9018902"/>
            <a:ext cx="1799080" cy="989494"/>
          </a:xfrm>
          <a:custGeom>
            <a:avLst/>
            <a:gdLst/>
            <a:ahLst/>
            <a:cxnLst/>
            <a:rect r="r" b="b" t="t" l="l"/>
            <a:pathLst>
              <a:path h="989494" w="1799080">
                <a:moveTo>
                  <a:pt x="0" y="0"/>
                </a:moveTo>
                <a:lnTo>
                  <a:pt x="1799080" y="0"/>
                </a:lnTo>
                <a:lnTo>
                  <a:pt x="1799080" y="989494"/>
                </a:lnTo>
                <a:lnTo>
                  <a:pt x="0" y="989494"/>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0">
            <a:off x="14673635" y="2539363"/>
            <a:ext cx="1974905" cy="2022950"/>
          </a:xfrm>
          <a:custGeom>
            <a:avLst/>
            <a:gdLst/>
            <a:ahLst/>
            <a:cxnLst/>
            <a:rect r="r" b="b" t="t" l="l"/>
            <a:pathLst>
              <a:path h="2022950" w="1974905">
                <a:moveTo>
                  <a:pt x="0" y="0"/>
                </a:moveTo>
                <a:lnTo>
                  <a:pt x="1974905" y="0"/>
                </a:lnTo>
                <a:lnTo>
                  <a:pt x="1974905" y="2022950"/>
                </a:lnTo>
                <a:lnTo>
                  <a:pt x="0" y="2022950"/>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0" id="10"/>
          <p:cNvSpPr/>
          <p:nvPr/>
        </p:nvSpPr>
        <p:spPr>
          <a:xfrm flipH="false" flipV="false" rot="0">
            <a:off x="10826705" y="4895614"/>
            <a:ext cx="4414941" cy="7425742"/>
          </a:xfrm>
          <a:custGeom>
            <a:avLst/>
            <a:gdLst/>
            <a:ahLst/>
            <a:cxnLst/>
            <a:rect r="r" b="b" t="t" l="l"/>
            <a:pathLst>
              <a:path h="7425742" w="4414941">
                <a:moveTo>
                  <a:pt x="0" y="0"/>
                </a:moveTo>
                <a:lnTo>
                  <a:pt x="4414941" y="0"/>
                </a:lnTo>
                <a:lnTo>
                  <a:pt x="4414941" y="7425742"/>
                </a:lnTo>
                <a:lnTo>
                  <a:pt x="0" y="7425742"/>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1" id="11"/>
          <p:cNvSpPr/>
          <p:nvPr/>
        </p:nvSpPr>
        <p:spPr>
          <a:xfrm flipH="false" flipV="false" rot="0">
            <a:off x="2023458" y="3148461"/>
            <a:ext cx="655354" cy="966339"/>
          </a:xfrm>
          <a:custGeom>
            <a:avLst/>
            <a:gdLst/>
            <a:ahLst/>
            <a:cxnLst/>
            <a:rect r="r" b="b" t="t" l="l"/>
            <a:pathLst>
              <a:path h="966339" w="655354">
                <a:moveTo>
                  <a:pt x="0" y="0"/>
                </a:moveTo>
                <a:lnTo>
                  <a:pt x="655354" y="0"/>
                </a:lnTo>
                <a:lnTo>
                  <a:pt x="655354" y="966339"/>
                </a:lnTo>
                <a:lnTo>
                  <a:pt x="0" y="966339"/>
                </a:lnTo>
                <a:lnTo>
                  <a:pt x="0" y="0"/>
                </a:lnTo>
                <a:close/>
              </a:path>
            </a:pathLst>
          </a:custGeom>
          <a:blipFill>
            <a:blip r:embed="rId20">
              <a:extLst>
                <a:ext uri="{96DAC541-7B7A-43D3-8B79-37D633B846F1}">
                  <asvg:svgBlip xmlns:asvg="http://schemas.microsoft.com/office/drawing/2016/SVG/main" r:embed="rId21"/>
                </a:ext>
              </a:extLst>
            </a:blip>
            <a:stretch>
              <a:fillRect l="0" t="0" r="0" b="0"/>
            </a:stretch>
          </a:blipFill>
          <a:ln cap="sq">
            <a:noFill/>
            <a:prstDash val="solid"/>
            <a:miter/>
          </a:ln>
        </p:spPr>
      </p:sp>
      <p:sp>
        <p:nvSpPr>
          <p:cNvPr name="Freeform 12" id="12"/>
          <p:cNvSpPr/>
          <p:nvPr/>
        </p:nvSpPr>
        <p:spPr>
          <a:xfrm flipH="false" flipV="false" rot="0">
            <a:off x="1990954" y="4412445"/>
            <a:ext cx="720362" cy="966339"/>
          </a:xfrm>
          <a:custGeom>
            <a:avLst/>
            <a:gdLst/>
            <a:ahLst/>
            <a:cxnLst/>
            <a:rect r="r" b="b" t="t" l="l"/>
            <a:pathLst>
              <a:path h="966339" w="720362">
                <a:moveTo>
                  <a:pt x="0" y="0"/>
                </a:moveTo>
                <a:lnTo>
                  <a:pt x="720362" y="0"/>
                </a:lnTo>
                <a:lnTo>
                  <a:pt x="720362" y="966339"/>
                </a:lnTo>
                <a:lnTo>
                  <a:pt x="0" y="966339"/>
                </a:lnTo>
                <a:lnTo>
                  <a:pt x="0" y="0"/>
                </a:lnTo>
                <a:close/>
              </a:path>
            </a:pathLst>
          </a:custGeom>
          <a:blipFill>
            <a:blip r:embed="rId22">
              <a:extLst>
                <a:ext uri="{96DAC541-7B7A-43D3-8B79-37D633B846F1}">
                  <asvg:svgBlip xmlns:asvg="http://schemas.microsoft.com/office/drawing/2016/SVG/main" r:embed="rId23"/>
                </a:ext>
              </a:extLst>
            </a:blip>
            <a:stretch>
              <a:fillRect l="0" t="0" r="0" b="0"/>
            </a:stretch>
          </a:blipFill>
          <a:ln cap="sq">
            <a:noFill/>
            <a:prstDash val="solid"/>
            <a:miter/>
          </a:ln>
        </p:spPr>
      </p:sp>
      <p:sp>
        <p:nvSpPr>
          <p:cNvPr name="Freeform 13" id="13"/>
          <p:cNvSpPr/>
          <p:nvPr/>
        </p:nvSpPr>
        <p:spPr>
          <a:xfrm flipH="false" flipV="false" rot="0">
            <a:off x="2010281" y="5683584"/>
            <a:ext cx="681708" cy="966339"/>
          </a:xfrm>
          <a:custGeom>
            <a:avLst/>
            <a:gdLst/>
            <a:ahLst/>
            <a:cxnLst/>
            <a:rect r="r" b="b" t="t" l="l"/>
            <a:pathLst>
              <a:path h="966339" w="681708">
                <a:moveTo>
                  <a:pt x="0" y="0"/>
                </a:moveTo>
                <a:lnTo>
                  <a:pt x="681708" y="0"/>
                </a:lnTo>
                <a:lnTo>
                  <a:pt x="681708" y="966339"/>
                </a:lnTo>
                <a:lnTo>
                  <a:pt x="0" y="966339"/>
                </a:lnTo>
                <a:lnTo>
                  <a:pt x="0" y="0"/>
                </a:lnTo>
                <a:close/>
              </a:path>
            </a:pathLst>
          </a:custGeom>
          <a:blipFill>
            <a:blip r:embed="rId24">
              <a:extLst>
                <a:ext uri="{96DAC541-7B7A-43D3-8B79-37D633B846F1}">
                  <asvg:svgBlip xmlns:asvg="http://schemas.microsoft.com/office/drawing/2016/SVG/main" r:embed="rId25"/>
                </a:ext>
              </a:extLst>
            </a:blip>
            <a:stretch>
              <a:fillRect l="0" t="0" r="0" b="0"/>
            </a:stretch>
          </a:blipFill>
          <a:ln cap="sq">
            <a:noFill/>
            <a:prstDash val="solid"/>
            <a:miter/>
          </a:ln>
        </p:spPr>
      </p:sp>
      <p:sp>
        <p:nvSpPr>
          <p:cNvPr name="Freeform 14" id="14"/>
          <p:cNvSpPr/>
          <p:nvPr/>
        </p:nvSpPr>
        <p:spPr>
          <a:xfrm flipH="false" flipV="false" rot="0">
            <a:off x="1990954" y="6945198"/>
            <a:ext cx="806454" cy="966339"/>
          </a:xfrm>
          <a:custGeom>
            <a:avLst/>
            <a:gdLst/>
            <a:ahLst/>
            <a:cxnLst/>
            <a:rect r="r" b="b" t="t" l="l"/>
            <a:pathLst>
              <a:path h="966339" w="806454">
                <a:moveTo>
                  <a:pt x="0" y="0"/>
                </a:moveTo>
                <a:lnTo>
                  <a:pt x="806454" y="0"/>
                </a:lnTo>
                <a:lnTo>
                  <a:pt x="806454" y="966339"/>
                </a:lnTo>
                <a:lnTo>
                  <a:pt x="0" y="966339"/>
                </a:lnTo>
                <a:lnTo>
                  <a:pt x="0" y="0"/>
                </a:lnTo>
                <a:close/>
              </a:path>
            </a:pathLst>
          </a:custGeom>
          <a:blipFill>
            <a:blip r:embed="rId26">
              <a:extLst>
                <a:ext uri="{96DAC541-7B7A-43D3-8B79-37D633B846F1}">
                  <asvg:svgBlip xmlns:asvg="http://schemas.microsoft.com/office/drawing/2016/SVG/main" r:embed="rId27"/>
                </a:ext>
              </a:extLst>
            </a:blip>
            <a:stretch>
              <a:fillRect l="0" t="0" r="0" b="0"/>
            </a:stretch>
          </a:blipFill>
          <a:ln cap="sq">
            <a:noFill/>
            <a:prstDash val="solid"/>
            <a:miter/>
          </a:ln>
        </p:spPr>
      </p:sp>
      <p:sp>
        <p:nvSpPr>
          <p:cNvPr name="TextBox 15" id="15"/>
          <p:cNvSpPr txBox="true"/>
          <p:nvPr/>
        </p:nvSpPr>
        <p:spPr>
          <a:xfrm rot="0">
            <a:off x="1028700" y="1095375"/>
            <a:ext cx="14283819" cy="1704968"/>
          </a:xfrm>
          <a:prstGeom prst="rect">
            <a:avLst/>
          </a:prstGeom>
        </p:spPr>
        <p:txBody>
          <a:bodyPr anchor="t" rtlCol="false" tIns="0" lIns="0" bIns="0" rIns="0">
            <a:spAutoFit/>
          </a:bodyPr>
          <a:lstStyle/>
          <a:p>
            <a:pPr algn="l">
              <a:lnSpc>
                <a:spcPts val="13199"/>
              </a:lnSpc>
            </a:pPr>
            <a:r>
              <a:rPr lang="en-US" sz="11999">
                <a:solidFill>
                  <a:srgbClr val="3E0091"/>
                </a:solidFill>
                <a:latin typeface="Fredoka"/>
                <a:ea typeface="Fredoka"/>
                <a:cs typeface="Fredoka"/>
                <a:sym typeface="Fredoka"/>
              </a:rPr>
              <a:t>Activity to do list:</a:t>
            </a:r>
          </a:p>
        </p:txBody>
      </p:sp>
      <p:sp>
        <p:nvSpPr>
          <p:cNvPr name="TextBox 16" id="16"/>
          <p:cNvSpPr txBox="true"/>
          <p:nvPr/>
        </p:nvSpPr>
        <p:spPr>
          <a:xfrm rot="0">
            <a:off x="2995093" y="4600339"/>
            <a:ext cx="6902636" cy="523875"/>
          </a:xfrm>
          <a:prstGeom prst="rect">
            <a:avLst/>
          </a:prstGeom>
        </p:spPr>
        <p:txBody>
          <a:bodyPr anchor="t" rtlCol="false" tIns="0" lIns="0" bIns="0" rIns="0">
            <a:spAutoFit/>
          </a:bodyPr>
          <a:lstStyle/>
          <a:p>
            <a:pPr algn="l">
              <a:lnSpc>
                <a:spcPts val="4200"/>
              </a:lnSpc>
            </a:pPr>
            <a:r>
              <a:rPr lang="en-US" sz="3000">
                <a:solidFill>
                  <a:srgbClr val="3E0091"/>
                </a:solidFill>
                <a:latin typeface="Proxima Nova"/>
                <a:ea typeface="Proxima Nova"/>
                <a:cs typeface="Proxima Nova"/>
                <a:sym typeface="Proxima Nova"/>
              </a:rPr>
              <a:t>Label the equiptment and solutions</a:t>
            </a:r>
          </a:p>
        </p:txBody>
      </p:sp>
      <p:sp>
        <p:nvSpPr>
          <p:cNvPr name="TextBox 17" id="17"/>
          <p:cNvSpPr txBox="true"/>
          <p:nvPr/>
        </p:nvSpPr>
        <p:spPr>
          <a:xfrm rot="0">
            <a:off x="2995093" y="3336355"/>
            <a:ext cx="6902636" cy="523875"/>
          </a:xfrm>
          <a:prstGeom prst="rect">
            <a:avLst/>
          </a:prstGeom>
        </p:spPr>
        <p:txBody>
          <a:bodyPr anchor="t" rtlCol="false" tIns="0" lIns="0" bIns="0" rIns="0">
            <a:spAutoFit/>
          </a:bodyPr>
          <a:lstStyle/>
          <a:p>
            <a:pPr algn="l">
              <a:lnSpc>
                <a:spcPts val="4200"/>
              </a:lnSpc>
            </a:pPr>
            <a:r>
              <a:rPr lang="en-US" sz="3000">
                <a:solidFill>
                  <a:srgbClr val="3E0091"/>
                </a:solidFill>
                <a:latin typeface="Proxima Nova"/>
                <a:ea typeface="Proxima Nova"/>
                <a:cs typeface="Proxima Nova"/>
                <a:sym typeface="Proxima Nova"/>
              </a:rPr>
              <a:t>Fill in the blank words in the paragraphs </a:t>
            </a:r>
          </a:p>
        </p:txBody>
      </p:sp>
      <p:sp>
        <p:nvSpPr>
          <p:cNvPr name="TextBox 18" id="18"/>
          <p:cNvSpPr txBox="true"/>
          <p:nvPr/>
        </p:nvSpPr>
        <p:spPr>
          <a:xfrm rot="0">
            <a:off x="2995093" y="5616909"/>
            <a:ext cx="6902636" cy="1057275"/>
          </a:xfrm>
          <a:prstGeom prst="rect">
            <a:avLst/>
          </a:prstGeom>
        </p:spPr>
        <p:txBody>
          <a:bodyPr anchor="t" rtlCol="false" tIns="0" lIns="0" bIns="0" rIns="0">
            <a:spAutoFit/>
          </a:bodyPr>
          <a:lstStyle/>
          <a:p>
            <a:pPr algn="l">
              <a:lnSpc>
                <a:spcPts val="4200"/>
              </a:lnSpc>
            </a:pPr>
            <a:r>
              <a:rPr lang="en-US" sz="3000">
                <a:solidFill>
                  <a:srgbClr val="3E0091"/>
                </a:solidFill>
                <a:latin typeface="Proxima Nova"/>
                <a:ea typeface="Proxima Nova"/>
                <a:cs typeface="Proxima Nova"/>
                <a:sym typeface="Proxima Nova"/>
              </a:rPr>
              <a:t>Complete the experiment and fill out the results </a:t>
            </a:r>
          </a:p>
        </p:txBody>
      </p:sp>
      <p:sp>
        <p:nvSpPr>
          <p:cNvPr name="TextBox 19" id="19"/>
          <p:cNvSpPr txBox="true"/>
          <p:nvPr/>
        </p:nvSpPr>
        <p:spPr>
          <a:xfrm rot="0">
            <a:off x="2995093" y="6904493"/>
            <a:ext cx="6902636" cy="523875"/>
          </a:xfrm>
          <a:prstGeom prst="rect">
            <a:avLst/>
          </a:prstGeom>
        </p:spPr>
        <p:txBody>
          <a:bodyPr anchor="t" rtlCol="false" tIns="0" lIns="0" bIns="0" rIns="0">
            <a:spAutoFit/>
          </a:bodyPr>
          <a:lstStyle/>
          <a:p>
            <a:pPr algn="l">
              <a:lnSpc>
                <a:spcPts val="4200"/>
              </a:lnSpc>
            </a:pPr>
            <a:r>
              <a:rPr lang="en-US" sz="3000">
                <a:solidFill>
                  <a:srgbClr val="3E0091"/>
                </a:solidFill>
                <a:latin typeface="Proxima Nova"/>
                <a:ea typeface="Proxima Nova"/>
                <a:cs typeface="Proxima Nova"/>
                <a:sym typeface="Proxima Nova"/>
              </a:rPr>
              <a:t>Fill out the conclusions and try and explain how alginates work</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48864" y="2612818"/>
            <a:ext cx="1956847" cy="2150381"/>
          </a:xfrm>
          <a:custGeom>
            <a:avLst/>
            <a:gdLst/>
            <a:ahLst/>
            <a:cxnLst/>
            <a:rect r="r" b="b" t="t" l="l"/>
            <a:pathLst>
              <a:path h="2150381" w="1956847">
                <a:moveTo>
                  <a:pt x="0" y="0"/>
                </a:moveTo>
                <a:lnTo>
                  <a:pt x="1956847" y="0"/>
                </a:lnTo>
                <a:lnTo>
                  <a:pt x="1956847" y="2150381"/>
                </a:lnTo>
                <a:lnTo>
                  <a:pt x="0" y="215038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0" y="7491068"/>
            <a:ext cx="2054575" cy="2580314"/>
          </a:xfrm>
          <a:custGeom>
            <a:avLst/>
            <a:gdLst/>
            <a:ahLst/>
            <a:cxnLst/>
            <a:rect r="r" b="b" t="t" l="l"/>
            <a:pathLst>
              <a:path h="2580314" w="2054575">
                <a:moveTo>
                  <a:pt x="0" y="0"/>
                </a:moveTo>
                <a:lnTo>
                  <a:pt x="2054575" y="0"/>
                </a:lnTo>
                <a:lnTo>
                  <a:pt x="2054575" y="2580314"/>
                </a:lnTo>
                <a:lnTo>
                  <a:pt x="0" y="258031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583051" y="8054473"/>
            <a:ext cx="3127884" cy="2232527"/>
          </a:xfrm>
          <a:custGeom>
            <a:avLst/>
            <a:gdLst/>
            <a:ahLst/>
            <a:cxnLst/>
            <a:rect r="r" b="b" t="t" l="l"/>
            <a:pathLst>
              <a:path h="2232527" w="3127884">
                <a:moveTo>
                  <a:pt x="0" y="0"/>
                </a:moveTo>
                <a:lnTo>
                  <a:pt x="3127885" y="0"/>
                </a:lnTo>
                <a:lnTo>
                  <a:pt x="3127885" y="2232527"/>
                </a:lnTo>
                <a:lnTo>
                  <a:pt x="0" y="2232527"/>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TextBox 7" id="7"/>
          <p:cNvSpPr txBox="true"/>
          <p:nvPr/>
        </p:nvSpPr>
        <p:spPr>
          <a:xfrm rot="0">
            <a:off x="1628906" y="1143000"/>
            <a:ext cx="7515094" cy="1704968"/>
          </a:xfrm>
          <a:prstGeom prst="rect">
            <a:avLst/>
          </a:prstGeom>
        </p:spPr>
        <p:txBody>
          <a:bodyPr anchor="t" rtlCol="false" tIns="0" lIns="0" bIns="0" rIns="0">
            <a:spAutoFit/>
          </a:bodyPr>
          <a:lstStyle/>
          <a:p>
            <a:pPr algn="r">
              <a:lnSpc>
                <a:spcPts val="13199"/>
              </a:lnSpc>
            </a:pPr>
            <a:r>
              <a:rPr lang="en-US" sz="11999">
                <a:solidFill>
                  <a:srgbClr val="3E0091"/>
                </a:solidFill>
                <a:latin typeface="Fredoka"/>
                <a:ea typeface="Fredoka"/>
                <a:cs typeface="Fredoka"/>
                <a:sym typeface="Fredoka"/>
              </a:rPr>
              <a:t>Answers</a:t>
            </a:r>
          </a:p>
        </p:txBody>
      </p:sp>
      <p:sp>
        <p:nvSpPr>
          <p:cNvPr name="Freeform 8" id="8"/>
          <p:cNvSpPr/>
          <p:nvPr/>
        </p:nvSpPr>
        <p:spPr>
          <a:xfrm flipH="false" flipV="false" rot="-5400000">
            <a:off x="-36238" y="5547395"/>
            <a:ext cx="4366464" cy="647692"/>
          </a:xfrm>
          <a:custGeom>
            <a:avLst/>
            <a:gdLst/>
            <a:ahLst/>
            <a:cxnLst/>
            <a:rect r="r" b="b" t="t" l="l"/>
            <a:pathLst>
              <a:path h="647692" w="4366464">
                <a:moveTo>
                  <a:pt x="0" y="0"/>
                </a:moveTo>
                <a:lnTo>
                  <a:pt x="4366464" y="0"/>
                </a:lnTo>
                <a:lnTo>
                  <a:pt x="4366464" y="647692"/>
                </a:lnTo>
                <a:lnTo>
                  <a:pt x="0" y="647692"/>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1929200">
            <a:off x="9611580" y="9058901"/>
            <a:ext cx="1070471" cy="1155704"/>
          </a:xfrm>
          <a:custGeom>
            <a:avLst/>
            <a:gdLst/>
            <a:ahLst/>
            <a:cxnLst/>
            <a:rect r="r" b="b" t="t" l="l"/>
            <a:pathLst>
              <a:path h="1155704" w="1070471">
                <a:moveTo>
                  <a:pt x="0" y="0"/>
                </a:moveTo>
                <a:lnTo>
                  <a:pt x="1070471" y="0"/>
                </a:lnTo>
                <a:lnTo>
                  <a:pt x="1070471" y="1155704"/>
                </a:lnTo>
                <a:lnTo>
                  <a:pt x="0" y="1155704"/>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false" rot="1274082">
            <a:off x="13838673" y="8936947"/>
            <a:ext cx="1010763" cy="804820"/>
          </a:xfrm>
          <a:custGeom>
            <a:avLst/>
            <a:gdLst/>
            <a:ahLst/>
            <a:cxnLst/>
            <a:rect r="r" b="b" t="t" l="l"/>
            <a:pathLst>
              <a:path h="804820" w="1010763">
                <a:moveTo>
                  <a:pt x="0" y="0"/>
                </a:moveTo>
                <a:lnTo>
                  <a:pt x="1010763" y="0"/>
                </a:lnTo>
                <a:lnTo>
                  <a:pt x="1010763" y="804820"/>
                </a:lnTo>
                <a:lnTo>
                  <a:pt x="0" y="804820"/>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1" id="11"/>
          <p:cNvSpPr/>
          <p:nvPr/>
        </p:nvSpPr>
        <p:spPr>
          <a:xfrm flipH="false" flipV="false" rot="-1509502">
            <a:off x="16046929" y="363648"/>
            <a:ext cx="1360251" cy="797447"/>
          </a:xfrm>
          <a:custGeom>
            <a:avLst/>
            <a:gdLst/>
            <a:ahLst/>
            <a:cxnLst/>
            <a:rect r="r" b="b" t="t" l="l"/>
            <a:pathLst>
              <a:path h="797447" w="1360251">
                <a:moveTo>
                  <a:pt x="0" y="0"/>
                </a:moveTo>
                <a:lnTo>
                  <a:pt x="1360251" y="0"/>
                </a:lnTo>
                <a:lnTo>
                  <a:pt x="1360251" y="797447"/>
                </a:lnTo>
                <a:lnTo>
                  <a:pt x="0" y="797447"/>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2" id="12"/>
          <p:cNvSpPr/>
          <p:nvPr/>
        </p:nvSpPr>
        <p:spPr>
          <a:xfrm flipH="false" flipV="false" rot="1715739">
            <a:off x="332956" y="897933"/>
            <a:ext cx="1391487" cy="1001871"/>
          </a:xfrm>
          <a:custGeom>
            <a:avLst/>
            <a:gdLst/>
            <a:ahLst/>
            <a:cxnLst/>
            <a:rect r="r" b="b" t="t" l="l"/>
            <a:pathLst>
              <a:path h="1001871" w="1391487">
                <a:moveTo>
                  <a:pt x="0" y="0"/>
                </a:moveTo>
                <a:lnTo>
                  <a:pt x="1391488" y="0"/>
                </a:lnTo>
                <a:lnTo>
                  <a:pt x="1391488" y="1001871"/>
                </a:lnTo>
                <a:lnTo>
                  <a:pt x="0" y="1001871"/>
                </a:lnTo>
                <a:lnTo>
                  <a:pt x="0" y="0"/>
                </a:lnTo>
                <a:close/>
              </a:path>
            </a:pathLst>
          </a:custGeom>
          <a:blipFill>
            <a:blip r:embed="rId20">
              <a:extLst>
                <a:ext uri="{96DAC541-7B7A-43D3-8B79-37D633B846F1}">
                  <asvg:svgBlip xmlns:asvg="http://schemas.microsoft.com/office/drawing/2016/SVG/main" r:embed="rId21"/>
                </a:ext>
              </a:extLst>
            </a:blip>
            <a:stretch>
              <a:fillRect l="0" t="0" r="0" b="0"/>
            </a:stretch>
          </a:blipFill>
        </p:spPr>
      </p:sp>
      <p:sp>
        <p:nvSpPr>
          <p:cNvPr name="Freeform 13" id="13"/>
          <p:cNvSpPr/>
          <p:nvPr/>
        </p:nvSpPr>
        <p:spPr>
          <a:xfrm flipH="false" flipV="false" rot="0">
            <a:off x="2054575" y="3207232"/>
            <a:ext cx="15957994" cy="4847241"/>
          </a:xfrm>
          <a:custGeom>
            <a:avLst/>
            <a:gdLst/>
            <a:ahLst/>
            <a:cxnLst/>
            <a:rect r="r" b="b" t="t" l="l"/>
            <a:pathLst>
              <a:path h="4847241" w="15957994">
                <a:moveTo>
                  <a:pt x="0" y="0"/>
                </a:moveTo>
                <a:lnTo>
                  <a:pt x="15957994" y="0"/>
                </a:lnTo>
                <a:lnTo>
                  <a:pt x="15957994" y="4847241"/>
                </a:lnTo>
                <a:lnTo>
                  <a:pt x="0" y="4847241"/>
                </a:lnTo>
                <a:lnTo>
                  <a:pt x="0" y="0"/>
                </a:lnTo>
                <a:close/>
              </a:path>
            </a:pathLst>
          </a:custGeom>
          <a:blipFill>
            <a:blip r:embed="rId22"/>
            <a:stretch>
              <a:fillRect l="0" t="0" r="0" b="0"/>
            </a:stretch>
          </a:blipFill>
        </p:spPr>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48864" y="2612818"/>
            <a:ext cx="1956847" cy="2150381"/>
          </a:xfrm>
          <a:custGeom>
            <a:avLst/>
            <a:gdLst/>
            <a:ahLst/>
            <a:cxnLst/>
            <a:rect r="r" b="b" t="t" l="l"/>
            <a:pathLst>
              <a:path h="2150381" w="1956847">
                <a:moveTo>
                  <a:pt x="0" y="0"/>
                </a:moveTo>
                <a:lnTo>
                  <a:pt x="1956847" y="0"/>
                </a:lnTo>
                <a:lnTo>
                  <a:pt x="1956847" y="2150381"/>
                </a:lnTo>
                <a:lnTo>
                  <a:pt x="0" y="215038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0" y="7491068"/>
            <a:ext cx="2054575" cy="2580314"/>
          </a:xfrm>
          <a:custGeom>
            <a:avLst/>
            <a:gdLst/>
            <a:ahLst/>
            <a:cxnLst/>
            <a:rect r="r" b="b" t="t" l="l"/>
            <a:pathLst>
              <a:path h="2580314" w="2054575">
                <a:moveTo>
                  <a:pt x="0" y="0"/>
                </a:moveTo>
                <a:lnTo>
                  <a:pt x="2054575" y="0"/>
                </a:lnTo>
                <a:lnTo>
                  <a:pt x="2054575" y="2580314"/>
                </a:lnTo>
                <a:lnTo>
                  <a:pt x="0" y="258031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583051" y="8054473"/>
            <a:ext cx="3127884" cy="2232527"/>
          </a:xfrm>
          <a:custGeom>
            <a:avLst/>
            <a:gdLst/>
            <a:ahLst/>
            <a:cxnLst/>
            <a:rect r="r" b="b" t="t" l="l"/>
            <a:pathLst>
              <a:path h="2232527" w="3127884">
                <a:moveTo>
                  <a:pt x="0" y="0"/>
                </a:moveTo>
                <a:lnTo>
                  <a:pt x="3127885" y="0"/>
                </a:lnTo>
                <a:lnTo>
                  <a:pt x="3127885" y="2232527"/>
                </a:lnTo>
                <a:lnTo>
                  <a:pt x="0" y="2232527"/>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TextBox 7" id="7"/>
          <p:cNvSpPr txBox="true"/>
          <p:nvPr/>
        </p:nvSpPr>
        <p:spPr>
          <a:xfrm rot="0">
            <a:off x="1628906" y="1143000"/>
            <a:ext cx="7515094" cy="1704968"/>
          </a:xfrm>
          <a:prstGeom prst="rect">
            <a:avLst/>
          </a:prstGeom>
        </p:spPr>
        <p:txBody>
          <a:bodyPr anchor="t" rtlCol="false" tIns="0" lIns="0" bIns="0" rIns="0">
            <a:spAutoFit/>
          </a:bodyPr>
          <a:lstStyle/>
          <a:p>
            <a:pPr algn="r">
              <a:lnSpc>
                <a:spcPts val="13199"/>
              </a:lnSpc>
            </a:pPr>
            <a:r>
              <a:rPr lang="en-US" sz="11999">
                <a:solidFill>
                  <a:srgbClr val="3E0091"/>
                </a:solidFill>
                <a:latin typeface="Fredoka"/>
                <a:ea typeface="Fredoka"/>
                <a:cs typeface="Fredoka"/>
                <a:sym typeface="Fredoka"/>
              </a:rPr>
              <a:t>Answers</a:t>
            </a:r>
          </a:p>
        </p:txBody>
      </p:sp>
      <p:sp>
        <p:nvSpPr>
          <p:cNvPr name="Freeform 8" id="8"/>
          <p:cNvSpPr/>
          <p:nvPr/>
        </p:nvSpPr>
        <p:spPr>
          <a:xfrm flipH="false" flipV="false" rot="-5400000">
            <a:off x="-36238" y="5547395"/>
            <a:ext cx="4366464" cy="647692"/>
          </a:xfrm>
          <a:custGeom>
            <a:avLst/>
            <a:gdLst/>
            <a:ahLst/>
            <a:cxnLst/>
            <a:rect r="r" b="b" t="t" l="l"/>
            <a:pathLst>
              <a:path h="647692" w="4366464">
                <a:moveTo>
                  <a:pt x="0" y="0"/>
                </a:moveTo>
                <a:lnTo>
                  <a:pt x="4366464" y="0"/>
                </a:lnTo>
                <a:lnTo>
                  <a:pt x="4366464" y="647692"/>
                </a:lnTo>
                <a:lnTo>
                  <a:pt x="0" y="647692"/>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1929200">
            <a:off x="3823770" y="6067459"/>
            <a:ext cx="1070471" cy="1155704"/>
          </a:xfrm>
          <a:custGeom>
            <a:avLst/>
            <a:gdLst/>
            <a:ahLst/>
            <a:cxnLst/>
            <a:rect r="r" b="b" t="t" l="l"/>
            <a:pathLst>
              <a:path h="1155704" w="1070471">
                <a:moveTo>
                  <a:pt x="0" y="0"/>
                </a:moveTo>
                <a:lnTo>
                  <a:pt x="1070471" y="0"/>
                </a:lnTo>
                <a:lnTo>
                  <a:pt x="1070471" y="1155704"/>
                </a:lnTo>
                <a:lnTo>
                  <a:pt x="0" y="1155704"/>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false" rot="1274082">
            <a:off x="15928202" y="4270522"/>
            <a:ext cx="1010763" cy="804820"/>
          </a:xfrm>
          <a:custGeom>
            <a:avLst/>
            <a:gdLst/>
            <a:ahLst/>
            <a:cxnLst/>
            <a:rect r="r" b="b" t="t" l="l"/>
            <a:pathLst>
              <a:path h="804820" w="1010763">
                <a:moveTo>
                  <a:pt x="0" y="0"/>
                </a:moveTo>
                <a:lnTo>
                  <a:pt x="1010763" y="0"/>
                </a:lnTo>
                <a:lnTo>
                  <a:pt x="1010763" y="804820"/>
                </a:lnTo>
                <a:lnTo>
                  <a:pt x="0" y="804820"/>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1" id="11"/>
          <p:cNvSpPr/>
          <p:nvPr/>
        </p:nvSpPr>
        <p:spPr>
          <a:xfrm flipH="false" flipV="false" rot="-1509502">
            <a:off x="16046929" y="363648"/>
            <a:ext cx="1360251" cy="797447"/>
          </a:xfrm>
          <a:custGeom>
            <a:avLst/>
            <a:gdLst/>
            <a:ahLst/>
            <a:cxnLst/>
            <a:rect r="r" b="b" t="t" l="l"/>
            <a:pathLst>
              <a:path h="797447" w="1360251">
                <a:moveTo>
                  <a:pt x="0" y="0"/>
                </a:moveTo>
                <a:lnTo>
                  <a:pt x="1360251" y="0"/>
                </a:lnTo>
                <a:lnTo>
                  <a:pt x="1360251" y="797447"/>
                </a:lnTo>
                <a:lnTo>
                  <a:pt x="0" y="797447"/>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2" id="12"/>
          <p:cNvSpPr/>
          <p:nvPr/>
        </p:nvSpPr>
        <p:spPr>
          <a:xfrm flipH="false" flipV="false" rot="1715739">
            <a:off x="332956" y="897933"/>
            <a:ext cx="1391487" cy="1001871"/>
          </a:xfrm>
          <a:custGeom>
            <a:avLst/>
            <a:gdLst/>
            <a:ahLst/>
            <a:cxnLst/>
            <a:rect r="r" b="b" t="t" l="l"/>
            <a:pathLst>
              <a:path h="1001871" w="1391487">
                <a:moveTo>
                  <a:pt x="0" y="0"/>
                </a:moveTo>
                <a:lnTo>
                  <a:pt x="1391488" y="0"/>
                </a:lnTo>
                <a:lnTo>
                  <a:pt x="1391488" y="1001871"/>
                </a:lnTo>
                <a:lnTo>
                  <a:pt x="0" y="1001871"/>
                </a:lnTo>
                <a:lnTo>
                  <a:pt x="0" y="0"/>
                </a:lnTo>
                <a:close/>
              </a:path>
            </a:pathLst>
          </a:custGeom>
          <a:blipFill>
            <a:blip r:embed="rId20">
              <a:extLst>
                <a:ext uri="{96DAC541-7B7A-43D3-8B79-37D633B846F1}">
                  <asvg:svgBlip xmlns:asvg="http://schemas.microsoft.com/office/drawing/2016/SVG/main" r:embed="rId21"/>
                </a:ext>
              </a:extLst>
            </a:blip>
            <a:stretch>
              <a:fillRect l="0" t="0" r="0" b="0"/>
            </a:stretch>
          </a:blipFill>
        </p:spPr>
      </p:sp>
      <p:sp>
        <p:nvSpPr>
          <p:cNvPr name="Freeform 13" id="13"/>
          <p:cNvSpPr/>
          <p:nvPr/>
        </p:nvSpPr>
        <p:spPr>
          <a:xfrm flipH="false" flipV="false" rot="0">
            <a:off x="5782902" y="2847968"/>
            <a:ext cx="9580528" cy="7568617"/>
          </a:xfrm>
          <a:custGeom>
            <a:avLst/>
            <a:gdLst/>
            <a:ahLst/>
            <a:cxnLst/>
            <a:rect r="r" b="b" t="t" l="l"/>
            <a:pathLst>
              <a:path h="7568617" w="9580528">
                <a:moveTo>
                  <a:pt x="0" y="0"/>
                </a:moveTo>
                <a:lnTo>
                  <a:pt x="9580527" y="0"/>
                </a:lnTo>
                <a:lnTo>
                  <a:pt x="9580527" y="7568617"/>
                </a:lnTo>
                <a:lnTo>
                  <a:pt x="0" y="7568617"/>
                </a:lnTo>
                <a:lnTo>
                  <a:pt x="0" y="0"/>
                </a:lnTo>
                <a:close/>
              </a:path>
            </a:pathLst>
          </a:custGeom>
          <a:blipFill>
            <a:blip r:embed="rId22"/>
            <a:stretch>
              <a:fillRect l="0" t="0" r="0" b="0"/>
            </a:stretch>
          </a:blipFill>
        </p:spPr>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48864" y="2612818"/>
            <a:ext cx="1956847" cy="2150381"/>
          </a:xfrm>
          <a:custGeom>
            <a:avLst/>
            <a:gdLst/>
            <a:ahLst/>
            <a:cxnLst/>
            <a:rect r="r" b="b" t="t" l="l"/>
            <a:pathLst>
              <a:path h="2150381" w="1956847">
                <a:moveTo>
                  <a:pt x="0" y="0"/>
                </a:moveTo>
                <a:lnTo>
                  <a:pt x="1956847" y="0"/>
                </a:lnTo>
                <a:lnTo>
                  <a:pt x="1956847" y="2150381"/>
                </a:lnTo>
                <a:lnTo>
                  <a:pt x="0" y="215038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0" y="7491068"/>
            <a:ext cx="2054575" cy="2580314"/>
          </a:xfrm>
          <a:custGeom>
            <a:avLst/>
            <a:gdLst/>
            <a:ahLst/>
            <a:cxnLst/>
            <a:rect r="r" b="b" t="t" l="l"/>
            <a:pathLst>
              <a:path h="2580314" w="2054575">
                <a:moveTo>
                  <a:pt x="0" y="0"/>
                </a:moveTo>
                <a:lnTo>
                  <a:pt x="2054575" y="0"/>
                </a:lnTo>
                <a:lnTo>
                  <a:pt x="2054575" y="2580314"/>
                </a:lnTo>
                <a:lnTo>
                  <a:pt x="0" y="258031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583051" y="8054473"/>
            <a:ext cx="3127884" cy="2232527"/>
          </a:xfrm>
          <a:custGeom>
            <a:avLst/>
            <a:gdLst/>
            <a:ahLst/>
            <a:cxnLst/>
            <a:rect r="r" b="b" t="t" l="l"/>
            <a:pathLst>
              <a:path h="2232527" w="3127884">
                <a:moveTo>
                  <a:pt x="0" y="0"/>
                </a:moveTo>
                <a:lnTo>
                  <a:pt x="3127885" y="0"/>
                </a:lnTo>
                <a:lnTo>
                  <a:pt x="3127885" y="2232527"/>
                </a:lnTo>
                <a:lnTo>
                  <a:pt x="0" y="2232527"/>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TextBox 7" id="7"/>
          <p:cNvSpPr txBox="true"/>
          <p:nvPr/>
        </p:nvSpPr>
        <p:spPr>
          <a:xfrm rot="0">
            <a:off x="1628906" y="1143000"/>
            <a:ext cx="7515094" cy="1704968"/>
          </a:xfrm>
          <a:prstGeom prst="rect">
            <a:avLst/>
          </a:prstGeom>
        </p:spPr>
        <p:txBody>
          <a:bodyPr anchor="t" rtlCol="false" tIns="0" lIns="0" bIns="0" rIns="0">
            <a:spAutoFit/>
          </a:bodyPr>
          <a:lstStyle/>
          <a:p>
            <a:pPr algn="r">
              <a:lnSpc>
                <a:spcPts val="13199"/>
              </a:lnSpc>
            </a:pPr>
            <a:r>
              <a:rPr lang="en-US" sz="11999">
                <a:solidFill>
                  <a:srgbClr val="3E0091"/>
                </a:solidFill>
                <a:latin typeface="Fredoka"/>
                <a:ea typeface="Fredoka"/>
                <a:cs typeface="Fredoka"/>
                <a:sym typeface="Fredoka"/>
              </a:rPr>
              <a:t>Answers</a:t>
            </a:r>
          </a:p>
        </p:txBody>
      </p:sp>
      <p:sp>
        <p:nvSpPr>
          <p:cNvPr name="Freeform 8" id="8"/>
          <p:cNvSpPr/>
          <p:nvPr/>
        </p:nvSpPr>
        <p:spPr>
          <a:xfrm flipH="false" flipV="false" rot="-5400000">
            <a:off x="-36238" y="5547395"/>
            <a:ext cx="4366464" cy="647692"/>
          </a:xfrm>
          <a:custGeom>
            <a:avLst/>
            <a:gdLst/>
            <a:ahLst/>
            <a:cxnLst/>
            <a:rect r="r" b="b" t="t" l="l"/>
            <a:pathLst>
              <a:path h="647692" w="4366464">
                <a:moveTo>
                  <a:pt x="0" y="0"/>
                </a:moveTo>
                <a:lnTo>
                  <a:pt x="4366464" y="0"/>
                </a:lnTo>
                <a:lnTo>
                  <a:pt x="4366464" y="647692"/>
                </a:lnTo>
                <a:lnTo>
                  <a:pt x="0" y="647692"/>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1929200">
            <a:off x="7848095" y="7476621"/>
            <a:ext cx="1070471" cy="1155704"/>
          </a:xfrm>
          <a:custGeom>
            <a:avLst/>
            <a:gdLst/>
            <a:ahLst/>
            <a:cxnLst/>
            <a:rect r="r" b="b" t="t" l="l"/>
            <a:pathLst>
              <a:path h="1155704" w="1070471">
                <a:moveTo>
                  <a:pt x="0" y="0"/>
                </a:moveTo>
                <a:lnTo>
                  <a:pt x="1070470" y="0"/>
                </a:lnTo>
                <a:lnTo>
                  <a:pt x="1070470" y="1155704"/>
                </a:lnTo>
                <a:lnTo>
                  <a:pt x="0" y="1155704"/>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false" rot="1274082">
            <a:off x="14906065" y="8855890"/>
            <a:ext cx="1010763" cy="804820"/>
          </a:xfrm>
          <a:custGeom>
            <a:avLst/>
            <a:gdLst/>
            <a:ahLst/>
            <a:cxnLst/>
            <a:rect r="r" b="b" t="t" l="l"/>
            <a:pathLst>
              <a:path h="804820" w="1010763">
                <a:moveTo>
                  <a:pt x="0" y="0"/>
                </a:moveTo>
                <a:lnTo>
                  <a:pt x="1010763" y="0"/>
                </a:lnTo>
                <a:lnTo>
                  <a:pt x="1010763" y="804820"/>
                </a:lnTo>
                <a:lnTo>
                  <a:pt x="0" y="804820"/>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1" id="11"/>
          <p:cNvSpPr/>
          <p:nvPr/>
        </p:nvSpPr>
        <p:spPr>
          <a:xfrm flipH="false" flipV="false" rot="-1509502">
            <a:off x="16046929" y="363648"/>
            <a:ext cx="1360251" cy="797447"/>
          </a:xfrm>
          <a:custGeom>
            <a:avLst/>
            <a:gdLst/>
            <a:ahLst/>
            <a:cxnLst/>
            <a:rect r="r" b="b" t="t" l="l"/>
            <a:pathLst>
              <a:path h="797447" w="1360251">
                <a:moveTo>
                  <a:pt x="0" y="0"/>
                </a:moveTo>
                <a:lnTo>
                  <a:pt x="1360251" y="0"/>
                </a:lnTo>
                <a:lnTo>
                  <a:pt x="1360251" y="797447"/>
                </a:lnTo>
                <a:lnTo>
                  <a:pt x="0" y="797447"/>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2" id="12"/>
          <p:cNvSpPr/>
          <p:nvPr/>
        </p:nvSpPr>
        <p:spPr>
          <a:xfrm flipH="false" flipV="false" rot="1715739">
            <a:off x="332956" y="897933"/>
            <a:ext cx="1391487" cy="1001871"/>
          </a:xfrm>
          <a:custGeom>
            <a:avLst/>
            <a:gdLst/>
            <a:ahLst/>
            <a:cxnLst/>
            <a:rect r="r" b="b" t="t" l="l"/>
            <a:pathLst>
              <a:path h="1001871" w="1391487">
                <a:moveTo>
                  <a:pt x="0" y="0"/>
                </a:moveTo>
                <a:lnTo>
                  <a:pt x="1391488" y="0"/>
                </a:lnTo>
                <a:lnTo>
                  <a:pt x="1391488" y="1001871"/>
                </a:lnTo>
                <a:lnTo>
                  <a:pt x="0" y="1001871"/>
                </a:lnTo>
                <a:lnTo>
                  <a:pt x="0" y="0"/>
                </a:lnTo>
                <a:close/>
              </a:path>
            </a:pathLst>
          </a:custGeom>
          <a:blipFill>
            <a:blip r:embed="rId20">
              <a:extLst>
                <a:ext uri="{96DAC541-7B7A-43D3-8B79-37D633B846F1}">
                  <asvg:svgBlip xmlns:asvg="http://schemas.microsoft.com/office/drawing/2016/SVG/main" r:embed="rId21"/>
                </a:ext>
              </a:extLst>
            </a:blip>
            <a:stretch>
              <a:fillRect l="0" t="0" r="0" b="0"/>
            </a:stretch>
          </a:blipFill>
        </p:spPr>
      </p:sp>
      <p:sp>
        <p:nvSpPr>
          <p:cNvPr name="Freeform 13" id="13"/>
          <p:cNvSpPr/>
          <p:nvPr/>
        </p:nvSpPr>
        <p:spPr>
          <a:xfrm flipH="false" flipV="false" rot="0">
            <a:off x="2927717" y="4655254"/>
            <a:ext cx="15343928" cy="1591933"/>
          </a:xfrm>
          <a:custGeom>
            <a:avLst/>
            <a:gdLst/>
            <a:ahLst/>
            <a:cxnLst/>
            <a:rect r="r" b="b" t="t" l="l"/>
            <a:pathLst>
              <a:path h="1591933" w="15343928">
                <a:moveTo>
                  <a:pt x="0" y="0"/>
                </a:moveTo>
                <a:lnTo>
                  <a:pt x="15343928" y="0"/>
                </a:lnTo>
                <a:lnTo>
                  <a:pt x="15343928" y="1591933"/>
                </a:lnTo>
                <a:lnTo>
                  <a:pt x="0" y="1591933"/>
                </a:lnTo>
                <a:lnTo>
                  <a:pt x="0" y="0"/>
                </a:lnTo>
                <a:close/>
              </a:path>
            </a:pathLst>
          </a:custGeom>
          <a:blipFill>
            <a:blip r:embed="rId22"/>
            <a:stretch>
              <a:fillRect l="0" t="0" r="0" b="0"/>
            </a:stretch>
          </a:blipFill>
        </p:spPr>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48864" y="2612818"/>
            <a:ext cx="1956847" cy="2150381"/>
          </a:xfrm>
          <a:custGeom>
            <a:avLst/>
            <a:gdLst/>
            <a:ahLst/>
            <a:cxnLst/>
            <a:rect r="r" b="b" t="t" l="l"/>
            <a:pathLst>
              <a:path h="2150381" w="1956847">
                <a:moveTo>
                  <a:pt x="0" y="0"/>
                </a:moveTo>
                <a:lnTo>
                  <a:pt x="1956847" y="0"/>
                </a:lnTo>
                <a:lnTo>
                  <a:pt x="1956847" y="2150381"/>
                </a:lnTo>
                <a:lnTo>
                  <a:pt x="0" y="215038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0" y="7491068"/>
            <a:ext cx="2054575" cy="2580314"/>
          </a:xfrm>
          <a:custGeom>
            <a:avLst/>
            <a:gdLst/>
            <a:ahLst/>
            <a:cxnLst/>
            <a:rect r="r" b="b" t="t" l="l"/>
            <a:pathLst>
              <a:path h="2580314" w="2054575">
                <a:moveTo>
                  <a:pt x="0" y="0"/>
                </a:moveTo>
                <a:lnTo>
                  <a:pt x="2054575" y="0"/>
                </a:lnTo>
                <a:lnTo>
                  <a:pt x="2054575" y="2580314"/>
                </a:lnTo>
                <a:lnTo>
                  <a:pt x="0" y="258031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583051" y="8054473"/>
            <a:ext cx="3127884" cy="2232527"/>
          </a:xfrm>
          <a:custGeom>
            <a:avLst/>
            <a:gdLst/>
            <a:ahLst/>
            <a:cxnLst/>
            <a:rect r="r" b="b" t="t" l="l"/>
            <a:pathLst>
              <a:path h="2232527" w="3127884">
                <a:moveTo>
                  <a:pt x="0" y="0"/>
                </a:moveTo>
                <a:lnTo>
                  <a:pt x="3127885" y="0"/>
                </a:lnTo>
                <a:lnTo>
                  <a:pt x="3127885" y="2232527"/>
                </a:lnTo>
                <a:lnTo>
                  <a:pt x="0" y="2232527"/>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TextBox 7" id="7"/>
          <p:cNvSpPr txBox="true"/>
          <p:nvPr/>
        </p:nvSpPr>
        <p:spPr>
          <a:xfrm rot="0">
            <a:off x="1628906" y="1143000"/>
            <a:ext cx="7515094" cy="1704968"/>
          </a:xfrm>
          <a:prstGeom prst="rect">
            <a:avLst/>
          </a:prstGeom>
        </p:spPr>
        <p:txBody>
          <a:bodyPr anchor="t" rtlCol="false" tIns="0" lIns="0" bIns="0" rIns="0">
            <a:spAutoFit/>
          </a:bodyPr>
          <a:lstStyle/>
          <a:p>
            <a:pPr algn="r">
              <a:lnSpc>
                <a:spcPts val="13199"/>
              </a:lnSpc>
            </a:pPr>
            <a:r>
              <a:rPr lang="en-US" sz="11999">
                <a:solidFill>
                  <a:srgbClr val="3E0091"/>
                </a:solidFill>
                <a:latin typeface="Fredoka"/>
                <a:ea typeface="Fredoka"/>
                <a:cs typeface="Fredoka"/>
                <a:sym typeface="Fredoka"/>
              </a:rPr>
              <a:t>Answers</a:t>
            </a:r>
          </a:p>
        </p:txBody>
      </p:sp>
      <p:sp>
        <p:nvSpPr>
          <p:cNvPr name="Freeform 8" id="8"/>
          <p:cNvSpPr/>
          <p:nvPr/>
        </p:nvSpPr>
        <p:spPr>
          <a:xfrm flipH="false" flipV="false" rot="-5400000">
            <a:off x="-36238" y="5547395"/>
            <a:ext cx="4366464" cy="647692"/>
          </a:xfrm>
          <a:custGeom>
            <a:avLst/>
            <a:gdLst/>
            <a:ahLst/>
            <a:cxnLst/>
            <a:rect r="r" b="b" t="t" l="l"/>
            <a:pathLst>
              <a:path h="647692" w="4366464">
                <a:moveTo>
                  <a:pt x="0" y="0"/>
                </a:moveTo>
                <a:lnTo>
                  <a:pt x="4366464" y="0"/>
                </a:lnTo>
                <a:lnTo>
                  <a:pt x="4366464" y="647692"/>
                </a:lnTo>
                <a:lnTo>
                  <a:pt x="0" y="647692"/>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1929200">
            <a:off x="2984855" y="5293389"/>
            <a:ext cx="1070471" cy="1155704"/>
          </a:xfrm>
          <a:custGeom>
            <a:avLst/>
            <a:gdLst/>
            <a:ahLst/>
            <a:cxnLst/>
            <a:rect r="r" b="b" t="t" l="l"/>
            <a:pathLst>
              <a:path h="1155704" w="1070471">
                <a:moveTo>
                  <a:pt x="0" y="0"/>
                </a:moveTo>
                <a:lnTo>
                  <a:pt x="1070471" y="0"/>
                </a:lnTo>
                <a:lnTo>
                  <a:pt x="1070471" y="1155704"/>
                </a:lnTo>
                <a:lnTo>
                  <a:pt x="0" y="1155704"/>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false" rot="1274082">
            <a:off x="14906065" y="8855890"/>
            <a:ext cx="1010763" cy="804820"/>
          </a:xfrm>
          <a:custGeom>
            <a:avLst/>
            <a:gdLst/>
            <a:ahLst/>
            <a:cxnLst/>
            <a:rect r="r" b="b" t="t" l="l"/>
            <a:pathLst>
              <a:path h="804820" w="1010763">
                <a:moveTo>
                  <a:pt x="0" y="0"/>
                </a:moveTo>
                <a:lnTo>
                  <a:pt x="1010763" y="0"/>
                </a:lnTo>
                <a:lnTo>
                  <a:pt x="1010763" y="804820"/>
                </a:lnTo>
                <a:lnTo>
                  <a:pt x="0" y="804820"/>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1" id="11"/>
          <p:cNvSpPr/>
          <p:nvPr/>
        </p:nvSpPr>
        <p:spPr>
          <a:xfrm flipH="false" flipV="false" rot="-1509502">
            <a:off x="16046929" y="363648"/>
            <a:ext cx="1360251" cy="797447"/>
          </a:xfrm>
          <a:custGeom>
            <a:avLst/>
            <a:gdLst/>
            <a:ahLst/>
            <a:cxnLst/>
            <a:rect r="r" b="b" t="t" l="l"/>
            <a:pathLst>
              <a:path h="797447" w="1360251">
                <a:moveTo>
                  <a:pt x="0" y="0"/>
                </a:moveTo>
                <a:lnTo>
                  <a:pt x="1360251" y="0"/>
                </a:lnTo>
                <a:lnTo>
                  <a:pt x="1360251" y="797447"/>
                </a:lnTo>
                <a:lnTo>
                  <a:pt x="0" y="797447"/>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2" id="12"/>
          <p:cNvSpPr/>
          <p:nvPr/>
        </p:nvSpPr>
        <p:spPr>
          <a:xfrm flipH="false" flipV="false" rot="1715739">
            <a:off x="332956" y="897933"/>
            <a:ext cx="1391487" cy="1001871"/>
          </a:xfrm>
          <a:custGeom>
            <a:avLst/>
            <a:gdLst/>
            <a:ahLst/>
            <a:cxnLst/>
            <a:rect r="r" b="b" t="t" l="l"/>
            <a:pathLst>
              <a:path h="1001871" w="1391487">
                <a:moveTo>
                  <a:pt x="0" y="0"/>
                </a:moveTo>
                <a:lnTo>
                  <a:pt x="1391488" y="0"/>
                </a:lnTo>
                <a:lnTo>
                  <a:pt x="1391488" y="1001871"/>
                </a:lnTo>
                <a:lnTo>
                  <a:pt x="0" y="1001871"/>
                </a:lnTo>
                <a:lnTo>
                  <a:pt x="0" y="0"/>
                </a:lnTo>
                <a:close/>
              </a:path>
            </a:pathLst>
          </a:custGeom>
          <a:blipFill>
            <a:blip r:embed="rId20">
              <a:extLst>
                <a:ext uri="{96DAC541-7B7A-43D3-8B79-37D633B846F1}">
                  <asvg:svgBlip xmlns:asvg="http://schemas.microsoft.com/office/drawing/2016/SVG/main" r:embed="rId21"/>
                </a:ext>
              </a:extLst>
            </a:blip>
            <a:stretch>
              <a:fillRect l="0" t="0" r="0" b="0"/>
            </a:stretch>
          </a:blipFill>
        </p:spPr>
      </p:sp>
      <p:sp>
        <p:nvSpPr>
          <p:cNvPr name="Freeform 13" id="13"/>
          <p:cNvSpPr/>
          <p:nvPr/>
        </p:nvSpPr>
        <p:spPr>
          <a:xfrm flipH="false" flipV="false" rot="0">
            <a:off x="5750266" y="2325400"/>
            <a:ext cx="8909409" cy="7961600"/>
          </a:xfrm>
          <a:custGeom>
            <a:avLst/>
            <a:gdLst/>
            <a:ahLst/>
            <a:cxnLst/>
            <a:rect r="r" b="b" t="t" l="l"/>
            <a:pathLst>
              <a:path h="7961600" w="8909409">
                <a:moveTo>
                  <a:pt x="0" y="0"/>
                </a:moveTo>
                <a:lnTo>
                  <a:pt x="8909409" y="0"/>
                </a:lnTo>
                <a:lnTo>
                  <a:pt x="8909409" y="7961600"/>
                </a:lnTo>
                <a:lnTo>
                  <a:pt x="0" y="7961600"/>
                </a:lnTo>
                <a:lnTo>
                  <a:pt x="0" y="0"/>
                </a:lnTo>
                <a:close/>
              </a:path>
            </a:pathLst>
          </a:custGeom>
          <a:blipFill>
            <a:blip r:embed="rId22"/>
            <a:stretch>
              <a:fillRect l="0" t="0" r="0" b="0"/>
            </a:stretch>
          </a:blipFill>
        </p:spPr>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48864" y="2612818"/>
            <a:ext cx="1956847" cy="2150381"/>
          </a:xfrm>
          <a:custGeom>
            <a:avLst/>
            <a:gdLst/>
            <a:ahLst/>
            <a:cxnLst/>
            <a:rect r="r" b="b" t="t" l="l"/>
            <a:pathLst>
              <a:path h="2150381" w="1956847">
                <a:moveTo>
                  <a:pt x="0" y="0"/>
                </a:moveTo>
                <a:lnTo>
                  <a:pt x="1956847" y="0"/>
                </a:lnTo>
                <a:lnTo>
                  <a:pt x="1956847" y="2150381"/>
                </a:lnTo>
                <a:lnTo>
                  <a:pt x="0" y="215038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0" y="7491068"/>
            <a:ext cx="2054575" cy="2580314"/>
          </a:xfrm>
          <a:custGeom>
            <a:avLst/>
            <a:gdLst/>
            <a:ahLst/>
            <a:cxnLst/>
            <a:rect r="r" b="b" t="t" l="l"/>
            <a:pathLst>
              <a:path h="2580314" w="2054575">
                <a:moveTo>
                  <a:pt x="0" y="0"/>
                </a:moveTo>
                <a:lnTo>
                  <a:pt x="2054575" y="0"/>
                </a:lnTo>
                <a:lnTo>
                  <a:pt x="2054575" y="2580314"/>
                </a:lnTo>
                <a:lnTo>
                  <a:pt x="0" y="258031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583051" y="8054473"/>
            <a:ext cx="3127884" cy="2232527"/>
          </a:xfrm>
          <a:custGeom>
            <a:avLst/>
            <a:gdLst/>
            <a:ahLst/>
            <a:cxnLst/>
            <a:rect r="r" b="b" t="t" l="l"/>
            <a:pathLst>
              <a:path h="2232527" w="3127884">
                <a:moveTo>
                  <a:pt x="0" y="0"/>
                </a:moveTo>
                <a:lnTo>
                  <a:pt x="3127885" y="0"/>
                </a:lnTo>
                <a:lnTo>
                  <a:pt x="3127885" y="2232527"/>
                </a:lnTo>
                <a:lnTo>
                  <a:pt x="0" y="2232527"/>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TextBox 7" id="7"/>
          <p:cNvSpPr txBox="true"/>
          <p:nvPr/>
        </p:nvSpPr>
        <p:spPr>
          <a:xfrm rot="0">
            <a:off x="1628906" y="1143000"/>
            <a:ext cx="7515094" cy="1704968"/>
          </a:xfrm>
          <a:prstGeom prst="rect">
            <a:avLst/>
          </a:prstGeom>
        </p:spPr>
        <p:txBody>
          <a:bodyPr anchor="t" rtlCol="false" tIns="0" lIns="0" bIns="0" rIns="0">
            <a:spAutoFit/>
          </a:bodyPr>
          <a:lstStyle/>
          <a:p>
            <a:pPr algn="r">
              <a:lnSpc>
                <a:spcPts val="13199"/>
              </a:lnSpc>
            </a:pPr>
            <a:r>
              <a:rPr lang="en-US" sz="11999">
                <a:solidFill>
                  <a:srgbClr val="3E0091"/>
                </a:solidFill>
                <a:latin typeface="Fredoka"/>
                <a:ea typeface="Fredoka"/>
                <a:cs typeface="Fredoka"/>
                <a:sym typeface="Fredoka"/>
              </a:rPr>
              <a:t>Answers</a:t>
            </a:r>
          </a:p>
        </p:txBody>
      </p:sp>
      <p:sp>
        <p:nvSpPr>
          <p:cNvPr name="Freeform 8" id="8"/>
          <p:cNvSpPr/>
          <p:nvPr/>
        </p:nvSpPr>
        <p:spPr>
          <a:xfrm flipH="false" flipV="false" rot="-5400000">
            <a:off x="-36238" y="5547395"/>
            <a:ext cx="4366464" cy="647692"/>
          </a:xfrm>
          <a:custGeom>
            <a:avLst/>
            <a:gdLst/>
            <a:ahLst/>
            <a:cxnLst/>
            <a:rect r="r" b="b" t="t" l="l"/>
            <a:pathLst>
              <a:path h="647692" w="4366464">
                <a:moveTo>
                  <a:pt x="0" y="0"/>
                </a:moveTo>
                <a:lnTo>
                  <a:pt x="4366464" y="0"/>
                </a:lnTo>
                <a:lnTo>
                  <a:pt x="4366464" y="647692"/>
                </a:lnTo>
                <a:lnTo>
                  <a:pt x="0" y="647692"/>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9" id="9"/>
          <p:cNvSpPr/>
          <p:nvPr/>
        </p:nvSpPr>
        <p:spPr>
          <a:xfrm flipH="false" flipV="false" rot="-1929200">
            <a:off x="2984855" y="5293389"/>
            <a:ext cx="1070471" cy="1155704"/>
          </a:xfrm>
          <a:custGeom>
            <a:avLst/>
            <a:gdLst/>
            <a:ahLst/>
            <a:cxnLst/>
            <a:rect r="r" b="b" t="t" l="l"/>
            <a:pathLst>
              <a:path h="1155704" w="1070471">
                <a:moveTo>
                  <a:pt x="0" y="0"/>
                </a:moveTo>
                <a:lnTo>
                  <a:pt x="1070471" y="0"/>
                </a:lnTo>
                <a:lnTo>
                  <a:pt x="1070471" y="1155704"/>
                </a:lnTo>
                <a:lnTo>
                  <a:pt x="0" y="1155704"/>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10" id="10"/>
          <p:cNvSpPr/>
          <p:nvPr/>
        </p:nvSpPr>
        <p:spPr>
          <a:xfrm flipH="false" flipV="false" rot="1274082">
            <a:off x="11911977" y="977792"/>
            <a:ext cx="1010763" cy="804820"/>
          </a:xfrm>
          <a:custGeom>
            <a:avLst/>
            <a:gdLst/>
            <a:ahLst/>
            <a:cxnLst/>
            <a:rect r="r" b="b" t="t" l="l"/>
            <a:pathLst>
              <a:path h="804820" w="1010763">
                <a:moveTo>
                  <a:pt x="0" y="0"/>
                </a:moveTo>
                <a:lnTo>
                  <a:pt x="1010763" y="0"/>
                </a:lnTo>
                <a:lnTo>
                  <a:pt x="1010763" y="804820"/>
                </a:lnTo>
                <a:lnTo>
                  <a:pt x="0" y="804820"/>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1" id="11"/>
          <p:cNvSpPr/>
          <p:nvPr/>
        </p:nvSpPr>
        <p:spPr>
          <a:xfrm flipH="false" flipV="false" rot="-1509502">
            <a:off x="16046929" y="363648"/>
            <a:ext cx="1360251" cy="797447"/>
          </a:xfrm>
          <a:custGeom>
            <a:avLst/>
            <a:gdLst/>
            <a:ahLst/>
            <a:cxnLst/>
            <a:rect r="r" b="b" t="t" l="l"/>
            <a:pathLst>
              <a:path h="797447" w="1360251">
                <a:moveTo>
                  <a:pt x="0" y="0"/>
                </a:moveTo>
                <a:lnTo>
                  <a:pt x="1360251" y="0"/>
                </a:lnTo>
                <a:lnTo>
                  <a:pt x="1360251" y="797447"/>
                </a:lnTo>
                <a:lnTo>
                  <a:pt x="0" y="797447"/>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2" id="12"/>
          <p:cNvSpPr/>
          <p:nvPr/>
        </p:nvSpPr>
        <p:spPr>
          <a:xfrm flipH="false" flipV="false" rot="1715739">
            <a:off x="332956" y="897933"/>
            <a:ext cx="1391487" cy="1001871"/>
          </a:xfrm>
          <a:custGeom>
            <a:avLst/>
            <a:gdLst/>
            <a:ahLst/>
            <a:cxnLst/>
            <a:rect r="r" b="b" t="t" l="l"/>
            <a:pathLst>
              <a:path h="1001871" w="1391487">
                <a:moveTo>
                  <a:pt x="0" y="0"/>
                </a:moveTo>
                <a:lnTo>
                  <a:pt x="1391488" y="0"/>
                </a:lnTo>
                <a:lnTo>
                  <a:pt x="1391488" y="1001871"/>
                </a:lnTo>
                <a:lnTo>
                  <a:pt x="0" y="1001871"/>
                </a:lnTo>
                <a:lnTo>
                  <a:pt x="0" y="0"/>
                </a:lnTo>
                <a:close/>
              </a:path>
            </a:pathLst>
          </a:custGeom>
          <a:blipFill>
            <a:blip r:embed="rId20">
              <a:extLst>
                <a:ext uri="{96DAC541-7B7A-43D3-8B79-37D633B846F1}">
                  <asvg:svgBlip xmlns:asvg="http://schemas.microsoft.com/office/drawing/2016/SVG/main" r:embed="rId21"/>
                </a:ext>
              </a:extLst>
            </a:blip>
            <a:stretch>
              <a:fillRect l="0" t="0" r="0" b="0"/>
            </a:stretch>
          </a:blipFill>
        </p:spPr>
      </p:sp>
      <p:sp>
        <p:nvSpPr>
          <p:cNvPr name="Freeform 13" id="13"/>
          <p:cNvSpPr/>
          <p:nvPr/>
        </p:nvSpPr>
        <p:spPr>
          <a:xfrm flipH="false" flipV="false" rot="0">
            <a:off x="5855434" y="2808220"/>
            <a:ext cx="11223666" cy="7674182"/>
          </a:xfrm>
          <a:custGeom>
            <a:avLst/>
            <a:gdLst/>
            <a:ahLst/>
            <a:cxnLst/>
            <a:rect r="r" b="b" t="t" l="l"/>
            <a:pathLst>
              <a:path h="7674182" w="11223666">
                <a:moveTo>
                  <a:pt x="0" y="0"/>
                </a:moveTo>
                <a:lnTo>
                  <a:pt x="11223666" y="0"/>
                </a:lnTo>
                <a:lnTo>
                  <a:pt x="11223666" y="7674182"/>
                </a:lnTo>
                <a:lnTo>
                  <a:pt x="0" y="7674182"/>
                </a:lnTo>
                <a:lnTo>
                  <a:pt x="0" y="0"/>
                </a:lnTo>
                <a:close/>
              </a:path>
            </a:pathLst>
          </a:custGeom>
          <a:blipFill>
            <a:blip r:embed="rId22"/>
            <a:stretch>
              <a:fillRect l="0" t="0" r="0" b="0"/>
            </a:stretch>
          </a:blipFill>
        </p:spPr>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48864" y="2612818"/>
            <a:ext cx="1956847" cy="2150381"/>
          </a:xfrm>
          <a:custGeom>
            <a:avLst/>
            <a:gdLst/>
            <a:ahLst/>
            <a:cxnLst/>
            <a:rect r="r" b="b" t="t" l="l"/>
            <a:pathLst>
              <a:path h="2150381" w="1956847">
                <a:moveTo>
                  <a:pt x="0" y="0"/>
                </a:moveTo>
                <a:lnTo>
                  <a:pt x="1956847" y="0"/>
                </a:lnTo>
                <a:lnTo>
                  <a:pt x="1956847" y="2150381"/>
                </a:lnTo>
                <a:lnTo>
                  <a:pt x="0" y="215038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0" y="7491068"/>
            <a:ext cx="2054575" cy="2580314"/>
          </a:xfrm>
          <a:custGeom>
            <a:avLst/>
            <a:gdLst/>
            <a:ahLst/>
            <a:cxnLst/>
            <a:rect r="r" b="b" t="t" l="l"/>
            <a:pathLst>
              <a:path h="2580314" w="2054575">
                <a:moveTo>
                  <a:pt x="0" y="0"/>
                </a:moveTo>
                <a:lnTo>
                  <a:pt x="2054575" y="0"/>
                </a:lnTo>
                <a:lnTo>
                  <a:pt x="2054575" y="2580314"/>
                </a:lnTo>
                <a:lnTo>
                  <a:pt x="0" y="258031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583051" y="8054473"/>
            <a:ext cx="3127884" cy="2232527"/>
          </a:xfrm>
          <a:custGeom>
            <a:avLst/>
            <a:gdLst/>
            <a:ahLst/>
            <a:cxnLst/>
            <a:rect r="r" b="b" t="t" l="l"/>
            <a:pathLst>
              <a:path h="2232527" w="3127884">
                <a:moveTo>
                  <a:pt x="0" y="0"/>
                </a:moveTo>
                <a:lnTo>
                  <a:pt x="3127885" y="0"/>
                </a:lnTo>
                <a:lnTo>
                  <a:pt x="3127885" y="2232527"/>
                </a:lnTo>
                <a:lnTo>
                  <a:pt x="0" y="2232527"/>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5400000">
            <a:off x="-36238" y="5547395"/>
            <a:ext cx="4366464" cy="647692"/>
          </a:xfrm>
          <a:custGeom>
            <a:avLst/>
            <a:gdLst/>
            <a:ahLst/>
            <a:cxnLst/>
            <a:rect r="r" b="b" t="t" l="l"/>
            <a:pathLst>
              <a:path h="647692" w="4366464">
                <a:moveTo>
                  <a:pt x="0" y="0"/>
                </a:moveTo>
                <a:lnTo>
                  <a:pt x="4366464" y="0"/>
                </a:lnTo>
                <a:lnTo>
                  <a:pt x="4366464" y="647692"/>
                </a:lnTo>
                <a:lnTo>
                  <a:pt x="0" y="647692"/>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1929200">
            <a:off x="2984855" y="5293389"/>
            <a:ext cx="1070471" cy="1155704"/>
          </a:xfrm>
          <a:custGeom>
            <a:avLst/>
            <a:gdLst/>
            <a:ahLst/>
            <a:cxnLst/>
            <a:rect r="r" b="b" t="t" l="l"/>
            <a:pathLst>
              <a:path h="1155704" w="1070471">
                <a:moveTo>
                  <a:pt x="0" y="0"/>
                </a:moveTo>
                <a:lnTo>
                  <a:pt x="1070471" y="0"/>
                </a:lnTo>
                <a:lnTo>
                  <a:pt x="1070471" y="1155704"/>
                </a:lnTo>
                <a:lnTo>
                  <a:pt x="0" y="1155704"/>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1509502">
            <a:off x="16046929" y="363648"/>
            <a:ext cx="1360251" cy="797447"/>
          </a:xfrm>
          <a:custGeom>
            <a:avLst/>
            <a:gdLst/>
            <a:ahLst/>
            <a:cxnLst/>
            <a:rect r="r" b="b" t="t" l="l"/>
            <a:pathLst>
              <a:path h="797447" w="1360251">
                <a:moveTo>
                  <a:pt x="0" y="0"/>
                </a:moveTo>
                <a:lnTo>
                  <a:pt x="1360251" y="0"/>
                </a:lnTo>
                <a:lnTo>
                  <a:pt x="1360251" y="797447"/>
                </a:lnTo>
                <a:lnTo>
                  <a:pt x="0" y="797447"/>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0" id="10"/>
          <p:cNvSpPr/>
          <p:nvPr/>
        </p:nvSpPr>
        <p:spPr>
          <a:xfrm flipH="false" flipV="false" rot="1715739">
            <a:off x="332956" y="897933"/>
            <a:ext cx="1391487" cy="1001871"/>
          </a:xfrm>
          <a:custGeom>
            <a:avLst/>
            <a:gdLst/>
            <a:ahLst/>
            <a:cxnLst/>
            <a:rect r="r" b="b" t="t" l="l"/>
            <a:pathLst>
              <a:path h="1001871" w="1391487">
                <a:moveTo>
                  <a:pt x="0" y="0"/>
                </a:moveTo>
                <a:lnTo>
                  <a:pt x="1391488" y="0"/>
                </a:lnTo>
                <a:lnTo>
                  <a:pt x="1391488" y="1001871"/>
                </a:lnTo>
                <a:lnTo>
                  <a:pt x="0" y="1001871"/>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1" id="11"/>
          <p:cNvSpPr/>
          <p:nvPr/>
        </p:nvSpPr>
        <p:spPr>
          <a:xfrm flipH="false" flipV="false" rot="0">
            <a:off x="5736223" y="2806999"/>
            <a:ext cx="10781632" cy="6676928"/>
          </a:xfrm>
          <a:custGeom>
            <a:avLst/>
            <a:gdLst/>
            <a:ahLst/>
            <a:cxnLst/>
            <a:rect r="r" b="b" t="t" l="l"/>
            <a:pathLst>
              <a:path h="6676928" w="10781632">
                <a:moveTo>
                  <a:pt x="0" y="0"/>
                </a:moveTo>
                <a:lnTo>
                  <a:pt x="10781633" y="0"/>
                </a:lnTo>
                <a:lnTo>
                  <a:pt x="10781633" y="6676928"/>
                </a:lnTo>
                <a:lnTo>
                  <a:pt x="0" y="6676928"/>
                </a:lnTo>
                <a:lnTo>
                  <a:pt x="0" y="0"/>
                </a:lnTo>
                <a:close/>
              </a:path>
            </a:pathLst>
          </a:custGeom>
          <a:blipFill>
            <a:blip r:embed="rId20"/>
            <a:stretch>
              <a:fillRect l="0" t="0" r="-10" b="-81198"/>
            </a:stretch>
          </a:blipFill>
        </p:spPr>
      </p:sp>
      <p:sp>
        <p:nvSpPr>
          <p:cNvPr name="TextBox 12" id="12"/>
          <p:cNvSpPr txBox="true"/>
          <p:nvPr/>
        </p:nvSpPr>
        <p:spPr>
          <a:xfrm rot="0">
            <a:off x="1628906" y="1143000"/>
            <a:ext cx="7515094" cy="1704968"/>
          </a:xfrm>
          <a:prstGeom prst="rect">
            <a:avLst/>
          </a:prstGeom>
        </p:spPr>
        <p:txBody>
          <a:bodyPr anchor="t" rtlCol="false" tIns="0" lIns="0" bIns="0" rIns="0">
            <a:spAutoFit/>
          </a:bodyPr>
          <a:lstStyle/>
          <a:p>
            <a:pPr algn="r">
              <a:lnSpc>
                <a:spcPts val="13199"/>
              </a:lnSpc>
            </a:pPr>
            <a:r>
              <a:rPr lang="en-US" sz="11999">
                <a:solidFill>
                  <a:srgbClr val="3E0091"/>
                </a:solidFill>
                <a:latin typeface="Fredoka"/>
                <a:ea typeface="Fredoka"/>
                <a:cs typeface="Fredoka"/>
                <a:sym typeface="Fredoka"/>
              </a:rPr>
              <a:t>Answers</a:t>
            </a:r>
          </a:p>
        </p:txBody>
      </p:sp>
      <p:sp>
        <p:nvSpPr>
          <p:cNvPr name="Freeform 13" id="13"/>
          <p:cNvSpPr/>
          <p:nvPr/>
        </p:nvSpPr>
        <p:spPr>
          <a:xfrm flipH="false" flipV="false" rot="1274082">
            <a:off x="11911977" y="977792"/>
            <a:ext cx="1010763" cy="804820"/>
          </a:xfrm>
          <a:custGeom>
            <a:avLst/>
            <a:gdLst/>
            <a:ahLst/>
            <a:cxnLst/>
            <a:rect r="r" b="b" t="t" l="l"/>
            <a:pathLst>
              <a:path h="804820" w="1010763">
                <a:moveTo>
                  <a:pt x="0" y="0"/>
                </a:moveTo>
                <a:lnTo>
                  <a:pt x="1010763" y="0"/>
                </a:lnTo>
                <a:lnTo>
                  <a:pt x="1010763" y="804820"/>
                </a:lnTo>
                <a:lnTo>
                  <a:pt x="0" y="804820"/>
                </a:lnTo>
                <a:lnTo>
                  <a:pt x="0" y="0"/>
                </a:lnTo>
                <a:close/>
              </a:path>
            </a:pathLst>
          </a:custGeom>
          <a:blipFill>
            <a:blip r:embed="rId21">
              <a:extLst>
                <a:ext uri="{96DAC541-7B7A-43D3-8B79-37D633B846F1}">
                  <asvg:svgBlip xmlns:asvg="http://schemas.microsoft.com/office/drawing/2016/SVG/main" r:embed="rId22"/>
                </a:ext>
              </a:extLst>
            </a:blip>
            <a:stretch>
              <a:fillRect l="0" t="0" r="0" b="0"/>
            </a:stretch>
          </a:blipFill>
        </p:spPr>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5400000">
            <a:off x="7585107" y="4984271"/>
            <a:ext cx="3719396" cy="551710"/>
          </a:xfrm>
          <a:custGeom>
            <a:avLst/>
            <a:gdLst/>
            <a:ahLst/>
            <a:cxnLst/>
            <a:rect r="r" b="b" t="t" l="l"/>
            <a:pathLst>
              <a:path h="551710" w="3719396">
                <a:moveTo>
                  <a:pt x="0" y="0"/>
                </a:moveTo>
                <a:lnTo>
                  <a:pt x="3719396" y="0"/>
                </a:lnTo>
                <a:lnTo>
                  <a:pt x="3719396" y="551711"/>
                </a:lnTo>
                <a:lnTo>
                  <a:pt x="0" y="55171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3480883" y="5708157"/>
            <a:ext cx="2850458" cy="3167175"/>
          </a:xfrm>
          <a:custGeom>
            <a:avLst/>
            <a:gdLst/>
            <a:ahLst/>
            <a:cxnLst/>
            <a:rect r="r" b="b" t="t" l="l"/>
            <a:pathLst>
              <a:path h="3167175" w="2850458">
                <a:moveTo>
                  <a:pt x="0" y="0"/>
                </a:moveTo>
                <a:lnTo>
                  <a:pt x="2850457" y="0"/>
                </a:lnTo>
                <a:lnTo>
                  <a:pt x="2850457" y="3167176"/>
                </a:lnTo>
                <a:lnTo>
                  <a:pt x="0" y="316717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14360564" y="310243"/>
            <a:ext cx="1947329" cy="2181881"/>
          </a:xfrm>
          <a:custGeom>
            <a:avLst/>
            <a:gdLst/>
            <a:ahLst/>
            <a:cxnLst/>
            <a:rect r="r" b="b" t="t" l="l"/>
            <a:pathLst>
              <a:path h="2181881" w="1947329">
                <a:moveTo>
                  <a:pt x="0" y="0"/>
                </a:moveTo>
                <a:lnTo>
                  <a:pt x="1947329" y="0"/>
                </a:lnTo>
                <a:lnTo>
                  <a:pt x="1947329" y="2181881"/>
                </a:lnTo>
                <a:lnTo>
                  <a:pt x="0" y="2181881"/>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2417922">
            <a:off x="689239" y="205847"/>
            <a:ext cx="2397537" cy="3011036"/>
          </a:xfrm>
          <a:custGeom>
            <a:avLst/>
            <a:gdLst/>
            <a:ahLst/>
            <a:cxnLst/>
            <a:rect r="r" b="b" t="t" l="l"/>
            <a:pathLst>
              <a:path h="3011036" w="2397537">
                <a:moveTo>
                  <a:pt x="0" y="0"/>
                </a:moveTo>
                <a:lnTo>
                  <a:pt x="2397537" y="0"/>
                </a:lnTo>
                <a:lnTo>
                  <a:pt x="2397537" y="3011036"/>
                </a:lnTo>
                <a:lnTo>
                  <a:pt x="0" y="3011036"/>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1427879">
            <a:off x="7518976" y="8113712"/>
            <a:ext cx="2060628" cy="1133345"/>
          </a:xfrm>
          <a:custGeom>
            <a:avLst/>
            <a:gdLst/>
            <a:ahLst/>
            <a:cxnLst/>
            <a:rect r="r" b="b" t="t" l="l"/>
            <a:pathLst>
              <a:path h="1133345" w="2060628">
                <a:moveTo>
                  <a:pt x="0" y="0"/>
                </a:moveTo>
                <a:lnTo>
                  <a:pt x="2060628" y="0"/>
                </a:lnTo>
                <a:lnTo>
                  <a:pt x="2060628" y="1133345"/>
                </a:lnTo>
                <a:lnTo>
                  <a:pt x="0" y="1133345"/>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1929200">
            <a:off x="11390429" y="9151573"/>
            <a:ext cx="1070471" cy="1155704"/>
          </a:xfrm>
          <a:custGeom>
            <a:avLst/>
            <a:gdLst/>
            <a:ahLst/>
            <a:cxnLst/>
            <a:rect r="r" b="b" t="t" l="l"/>
            <a:pathLst>
              <a:path h="1155704" w="1070471">
                <a:moveTo>
                  <a:pt x="0" y="0"/>
                </a:moveTo>
                <a:lnTo>
                  <a:pt x="1070471" y="0"/>
                </a:lnTo>
                <a:lnTo>
                  <a:pt x="1070471" y="1155704"/>
                </a:lnTo>
                <a:lnTo>
                  <a:pt x="0" y="1155704"/>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0" id="10"/>
          <p:cNvSpPr/>
          <p:nvPr/>
        </p:nvSpPr>
        <p:spPr>
          <a:xfrm flipH="false" flipV="false" rot="1290874">
            <a:off x="6996739" y="886833"/>
            <a:ext cx="1824745" cy="1028700"/>
          </a:xfrm>
          <a:custGeom>
            <a:avLst/>
            <a:gdLst/>
            <a:ahLst/>
            <a:cxnLst/>
            <a:rect r="r" b="b" t="t" l="l"/>
            <a:pathLst>
              <a:path h="1028700" w="1824745">
                <a:moveTo>
                  <a:pt x="0" y="0"/>
                </a:moveTo>
                <a:lnTo>
                  <a:pt x="1824745" y="0"/>
                </a:lnTo>
                <a:lnTo>
                  <a:pt x="1824745" y="1028700"/>
                </a:lnTo>
                <a:lnTo>
                  <a:pt x="0" y="1028700"/>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1" id="11"/>
          <p:cNvSpPr/>
          <p:nvPr/>
        </p:nvSpPr>
        <p:spPr>
          <a:xfrm flipH="false" flipV="false" rot="-1571789">
            <a:off x="16478285" y="7372219"/>
            <a:ext cx="1369765" cy="1090675"/>
          </a:xfrm>
          <a:custGeom>
            <a:avLst/>
            <a:gdLst/>
            <a:ahLst/>
            <a:cxnLst/>
            <a:rect r="r" b="b" t="t" l="l"/>
            <a:pathLst>
              <a:path h="1090675" w="1369765">
                <a:moveTo>
                  <a:pt x="0" y="0"/>
                </a:moveTo>
                <a:lnTo>
                  <a:pt x="1369765" y="0"/>
                </a:lnTo>
                <a:lnTo>
                  <a:pt x="1369765" y="1090675"/>
                </a:lnTo>
                <a:lnTo>
                  <a:pt x="0" y="1090675"/>
                </a:lnTo>
                <a:lnTo>
                  <a:pt x="0" y="0"/>
                </a:lnTo>
                <a:close/>
              </a:path>
            </a:pathLst>
          </a:custGeom>
          <a:blipFill>
            <a:blip r:embed="rId20">
              <a:extLst>
                <a:ext uri="{96DAC541-7B7A-43D3-8B79-37D633B846F1}">
                  <asvg:svgBlip xmlns:asvg="http://schemas.microsoft.com/office/drawing/2016/SVG/main" r:embed="rId21"/>
                </a:ext>
              </a:extLst>
            </a:blip>
            <a:stretch>
              <a:fillRect l="0" t="0" r="0" b="0"/>
            </a:stretch>
          </a:blipFill>
        </p:spPr>
      </p:sp>
      <p:sp>
        <p:nvSpPr>
          <p:cNvPr name="Freeform 12" id="12"/>
          <p:cNvSpPr/>
          <p:nvPr/>
        </p:nvSpPr>
        <p:spPr>
          <a:xfrm flipH="false" flipV="false" rot="0">
            <a:off x="459490" y="7585520"/>
            <a:ext cx="2468228" cy="2468228"/>
          </a:xfrm>
          <a:custGeom>
            <a:avLst/>
            <a:gdLst/>
            <a:ahLst/>
            <a:cxnLst/>
            <a:rect r="r" b="b" t="t" l="l"/>
            <a:pathLst>
              <a:path h="2468228" w="2468228">
                <a:moveTo>
                  <a:pt x="0" y="0"/>
                </a:moveTo>
                <a:lnTo>
                  <a:pt x="2468227" y="0"/>
                </a:lnTo>
                <a:lnTo>
                  <a:pt x="2468227" y="2468227"/>
                </a:lnTo>
                <a:lnTo>
                  <a:pt x="0" y="2468227"/>
                </a:lnTo>
                <a:lnTo>
                  <a:pt x="0" y="0"/>
                </a:lnTo>
                <a:close/>
              </a:path>
            </a:pathLst>
          </a:custGeom>
          <a:blipFill>
            <a:blip r:embed="rId22"/>
            <a:stretch>
              <a:fillRect l="0" t="0" r="0" b="0"/>
            </a:stretch>
          </a:blipFill>
        </p:spPr>
      </p:sp>
      <p:sp>
        <p:nvSpPr>
          <p:cNvPr name="Freeform 13" id="13"/>
          <p:cNvSpPr/>
          <p:nvPr/>
        </p:nvSpPr>
        <p:spPr>
          <a:xfrm flipH="false" flipV="false" rot="0">
            <a:off x="12905986" y="8955354"/>
            <a:ext cx="5382014" cy="1341018"/>
          </a:xfrm>
          <a:custGeom>
            <a:avLst/>
            <a:gdLst/>
            <a:ahLst/>
            <a:cxnLst/>
            <a:rect r="r" b="b" t="t" l="l"/>
            <a:pathLst>
              <a:path h="1341018" w="5382014">
                <a:moveTo>
                  <a:pt x="0" y="0"/>
                </a:moveTo>
                <a:lnTo>
                  <a:pt x="5382014" y="0"/>
                </a:lnTo>
                <a:lnTo>
                  <a:pt x="5382014" y="1341019"/>
                </a:lnTo>
                <a:lnTo>
                  <a:pt x="0" y="1341019"/>
                </a:lnTo>
                <a:lnTo>
                  <a:pt x="0" y="0"/>
                </a:lnTo>
                <a:close/>
              </a:path>
            </a:pathLst>
          </a:custGeom>
          <a:blipFill>
            <a:blip r:embed="rId23"/>
            <a:stretch>
              <a:fillRect l="0" t="0" r="0" b="0"/>
            </a:stretch>
          </a:blipFill>
        </p:spPr>
      </p:sp>
      <p:sp>
        <p:nvSpPr>
          <p:cNvPr name="TextBox 14" id="14"/>
          <p:cNvSpPr txBox="true"/>
          <p:nvPr/>
        </p:nvSpPr>
        <p:spPr>
          <a:xfrm rot="0">
            <a:off x="1028700" y="4358781"/>
            <a:ext cx="7359836" cy="1349376"/>
          </a:xfrm>
          <a:prstGeom prst="rect">
            <a:avLst/>
          </a:prstGeom>
        </p:spPr>
        <p:txBody>
          <a:bodyPr anchor="t" rtlCol="false" tIns="0" lIns="0" bIns="0" rIns="0">
            <a:spAutoFit/>
          </a:bodyPr>
          <a:lstStyle/>
          <a:p>
            <a:pPr algn="r">
              <a:lnSpc>
                <a:spcPts val="10450"/>
              </a:lnSpc>
            </a:pPr>
            <a:r>
              <a:rPr lang="en-US" sz="9500">
                <a:solidFill>
                  <a:srgbClr val="3E0091"/>
                </a:solidFill>
                <a:latin typeface="Fredoka"/>
                <a:ea typeface="Fredoka"/>
                <a:cs typeface="Fredoka"/>
                <a:sym typeface="Fredoka"/>
              </a:rPr>
              <a:t>Introduction</a:t>
            </a:r>
          </a:p>
        </p:txBody>
      </p:sp>
      <p:sp>
        <p:nvSpPr>
          <p:cNvPr name="TextBox 15" id="15"/>
          <p:cNvSpPr txBox="true"/>
          <p:nvPr/>
        </p:nvSpPr>
        <p:spPr>
          <a:xfrm rot="0">
            <a:off x="10450286" y="2851347"/>
            <a:ext cx="5857607" cy="5857875"/>
          </a:xfrm>
          <a:prstGeom prst="rect">
            <a:avLst/>
          </a:prstGeom>
        </p:spPr>
        <p:txBody>
          <a:bodyPr anchor="t" rtlCol="false" tIns="0" lIns="0" bIns="0" rIns="0">
            <a:spAutoFit/>
          </a:bodyPr>
          <a:lstStyle/>
          <a:p>
            <a:pPr algn="r">
              <a:lnSpc>
                <a:spcPts val="4200"/>
              </a:lnSpc>
            </a:pPr>
            <a:r>
              <a:rPr lang="en-US" sz="3000">
                <a:solidFill>
                  <a:srgbClr val="3E0091"/>
                </a:solidFill>
                <a:latin typeface="Proxima Nova"/>
                <a:ea typeface="Proxima Nova"/>
                <a:cs typeface="Proxima Nova"/>
                <a:sym typeface="Proxima Nova"/>
              </a:rPr>
              <a:t>A bit about me:</a:t>
            </a:r>
          </a:p>
          <a:p>
            <a:pPr algn="l" marL="647700" indent="-323850" lvl="1">
              <a:lnSpc>
                <a:spcPts val="4200"/>
              </a:lnSpc>
              <a:buFont typeface="Arial"/>
              <a:buChar char="•"/>
            </a:pPr>
            <a:r>
              <a:rPr lang="en-US" sz="3000">
                <a:solidFill>
                  <a:srgbClr val="3E0091"/>
                </a:solidFill>
                <a:latin typeface="Proxima Nova"/>
                <a:ea typeface="Proxima Nova"/>
                <a:cs typeface="Proxima Nova"/>
                <a:sym typeface="Proxima Nova"/>
              </a:rPr>
              <a:t>Molly</a:t>
            </a:r>
          </a:p>
          <a:p>
            <a:pPr algn="l" marL="647700" indent="-323850" lvl="1">
              <a:lnSpc>
                <a:spcPts val="4200"/>
              </a:lnSpc>
              <a:buFont typeface="Arial"/>
              <a:buChar char="•"/>
            </a:pPr>
            <a:r>
              <a:rPr lang="en-US" sz="3000">
                <a:solidFill>
                  <a:srgbClr val="3E0091"/>
                </a:solidFill>
                <a:latin typeface="Proxima Nova"/>
                <a:ea typeface="Proxima Nova"/>
                <a:cs typeface="Proxima Nova"/>
                <a:sym typeface="Proxima Nova"/>
              </a:rPr>
              <a:t>Grew up outside Bristol </a:t>
            </a:r>
          </a:p>
          <a:p>
            <a:pPr algn="l" marL="647700" indent="-323850" lvl="1">
              <a:lnSpc>
                <a:spcPts val="4200"/>
              </a:lnSpc>
              <a:buFont typeface="Arial"/>
              <a:buChar char="•"/>
            </a:pPr>
            <a:r>
              <a:rPr lang="en-US" sz="3000">
                <a:solidFill>
                  <a:srgbClr val="3E0091"/>
                </a:solidFill>
                <a:latin typeface="Proxima Nova"/>
                <a:ea typeface="Proxima Nova"/>
                <a:cs typeface="Proxima Nova"/>
                <a:sym typeface="Proxima Nova"/>
              </a:rPr>
              <a:t>Went to Uni of Oxford </a:t>
            </a:r>
          </a:p>
          <a:p>
            <a:pPr algn="l" marL="1295400" indent="-431800" lvl="2">
              <a:lnSpc>
                <a:spcPts val="4200"/>
              </a:lnSpc>
              <a:buFont typeface="Arial"/>
              <a:buChar char="⚬"/>
            </a:pPr>
            <a:r>
              <a:rPr lang="en-US" sz="3000">
                <a:solidFill>
                  <a:srgbClr val="3E0091"/>
                </a:solidFill>
                <a:latin typeface="Proxima Nova"/>
                <a:ea typeface="Proxima Nova"/>
                <a:cs typeface="Proxima Nova"/>
                <a:sym typeface="Proxima Nova"/>
              </a:rPr>
              <a:t>Masters in Biochemistry </a:t>
            </a:r>
          </a:p>
          <a:p>
            <a:pPr algn="l" marL="647700" indent="-323850" lvl="1">
              <a:lnSpc>
                <a:spcPts val="4200"/>
              </a:lnSpc>
              <a:buFont typeface="Arial"/>
              <a:buChar char="•"/>
            </a:pPr>
            <a:r>
              <a:rPr lang="en-US" sz="3000">
                <a:solidFill>
                  <a:srgbClr val="3E0091"/>
                </a:solidFill>
                <a:latin typeface="Proxima Nova"/>
                <a:ea typeface="Proxima Nova"/>
                <a:cs typeface="Proxima Nova"/>
                <a:sym typeface="Proxima Nova"/>
              </a:rPr>
              <a:t>Current PhD student</a:t>
            </a:r>
          </a:p>
          <a:p>
            <a:pPr algn="l" marL="1295400" indent="-431800" lvl="2">
              <a:lnSpc>
                <a:spcPts val="4200"/>
              </a:lnSpc>
              <a:buFont typeface="Arial"/>
              <a:buChar char="⚬"/>
            </a:pPr>
            <a:r>
              <a:rPr lang="en-US" sz="3000">
                <a:solidFill>
                  <a:srgbClr val="3E0091"/>
                </a:solidFill>
                <a:latin typeface="Proxima Nova"/>
                <a:ea typeface="Proxima Nova"/>
                <a:cs typeface="Proxima Nova"/>
                <a:sym typeface="Proxima Nova"/>
              </a:rPr>
              <a:t>University of Birmingham</a:t>
            </a:r>
          </a:p>
          <a:p>
            <a:pPr algn="l" marL="1295400" indent="-431800" lvl="2">
              <a:lnSpc>
                <a:spcPts val="4200"/>
              </a:lnSpc>
              <a:buFont typeface="Arial"/>
              <a:buChar char="⚬"/>
            </a:pPr>
            <a:r>
              <a:rPr lang="en-US" sz="3000">
                <a:solidFill>
                  <a:srgbClr val="3E0091"/>
                </a:solidFill>
                <a:latin typeface="Proxima Nova"/>
                <a:ea typeface="Proxima Nova"/>
                <a:cs typeface="Proxima Nova"/>
                <a:sym typeface="Proxima Nova"/>
              </a:rPr>
              <a:t>immunology and immunotherapy</a:t>
            </a:r>
          </a:p>
          <a:p>
            <a:pPr algn="l" marL="647700" indent="-323850" lvl="1">
              <a:lnSpc>
                <a:spcPts val="4200"/>
              </a:lnSpc>
              <a:buFont typeface="Arial"/>
              <a:buChar char="•"/>
            </a:pPr>
            <a:r>
              <a:rPr lang="en-US" sz="3000">
                <a:solidFill>
                  <a:srgbClr val="3E0091"/>
                </a:solidFill>
                <a:latin typeface="Proxima Nova"/>
                <a:ea typeface="Proxima Nova"/>
                <a:cs typeface="Proxima Nova"/>
                <a:sym typeface="Proxima Nova"/>
              </a:rPr>
              <a:t>Current rotation at ChemBAM</a:t>
            </a:r>
          </a:p>
          <a:p>
            <a:pPr algn="l" marL="647700" indent="-323850" lvl="1">
              <a:lnSpc>
                <a:spcPts val="4200"/>
              </a:lnSpc>
              <a:buFont typeface="Arial"/>
              <a:buChar char="•"/>
            </a:pPr>
            <a:r>
              <a:rPr lang="en-US" sz="3000">
                <a:solidFill>
                  <a:srgbClr val="3E0091"/>
                </a:solidFill>
                <a:latin typeface="Proxima Nova"/>
                <a:ea typeface="Proxima Nova"/>
                <a:cs typeface="Proxima Nova"/>
                <a:sym typeface="Proxima Nova"/>
              </a:rPr>
              <a:t>Chemistry dept</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48864" y="2612818"/>
            <a:ext cx="1956847" cy="2150381"/>
          </a:xfrm>
          <a:custGeom>
            <a:avLst/>
            <a:gdLst/>
            <a:ahLst/>
            <a:cxnLst/>
            <a:rect r="r" b="b" t="t" l="l"/>
            <a:pathLst>
              <a:path h="2150381" w="1956847">
                <a:moveTo>
                  <a:pt x="0" y="0"/>
                </a:moveTo>
                <a:lnTo>
                  <a:pt x="1956847" y="0"/>
                </a:lnTo>
                <a:lnTo>
                  <a:pt x="1956847" y="2150381"/>
                </a:lnTo>
                <a:lnTo>
                  <a:pt x="0" y="215038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0" y="7491068"/>
            <a:ext cx="2054575" cy="2580314"/>
          </a:xfrm>
          <a:custGeom>
            <a:avLst/>
            <a:gdLst/>
            <a:ahLst/>
            <a:cxnLst/>
            <a:rect r="r" b="b" t="t" l="l"/>
            <a:pathLst>
              <a:path h="2580314" w="2054575">
                <a:moveTo>
                  <a:pt x="0" y="0"/>
                </a:moveTo>
                <a:lnTo>
                  <a:pt x="2054575" y="0"/>
                </a:lnTo>
                <a:lnTo>
                  <a:pt x="2054575" y="2580314"/>
                </a:lnTo>
                <a:lnTo>
                  <a:pt x="0" y="258031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583051" y="8054473"/>
            <a:ext cx="3127884" cy="2232527"/>
          </a:xfrm>
          <a:custGeom>
            <a:avLst/>
            <a:gdLst/>
            <a:ahLst/>
            <a:cxnLst/>
            <a:rect r="r" b="b" t="t" l="l"/>
            <a:pathLst>
              <a:path h="2232527" w="3127884">
                <a:moveTo>
                  <a:pt x="0" y="0"/>
                </a:moveTo>
                <a:lnTo>
                  <a:pt x="3127885" y="0"/>
                </a:lnTo>
                <a:lnTo>
                  <a:pt x="3127885" y="2232527"/>
                </a:lnTo>
                <a:lnTo>
                  <a:pt x="0" y="2232527"/>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5400000">
            <a:off x="-36238" y="5547395"/>
            <a:ext cx="4366464" cy="647692"/>
          </a:xfrm>
          <a:custGeom>
            <a:avLst/>
            <a:gdLst/>
            <a:ahLst/>
            <a:cxnLst/>
            <a:rect r="r" b="b" t="t" l="l"/>
            <a:pathLst>
              <a:path h="647692" w="4366464">
                <a:moveTo>
                  <a:pt x="0" y="0"/>
                </a:moveTo>
                <a:lnTo>
                  <a:pt x="4366464" y="0"/>
                </a:lnTo>
                <a:lnTo>
                  <a:pt x="4366464" y="647692"/>
                </a:lnTo>
                <a:lnTo>
                  <a:pt x="0" y="647692"/>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1929200">
            <a:off x="2984855" y="5293389"/>
            <a:ext cx="1070471" cy="1155704"/>
          </a:xfrm>
          <a:custGeom>
            <a:avLst/>
            <a:gdLst/>
            <a:ahLst/>
            <a:cxnLst/>
            <a:rect r="r" b="b" t="t" l="l"/>
            <a:pathLst>
              <a:path h="1155704" w="1070471">
                <a:moveTo>
                  <a:pt x="0" y="0"/>
                </a:moveTo>
                <a:lnTo>
                  <a:pt x="1070471" y="0"/>
                </a:lnTo>
                <a:lnTo>
                  <a:pt x="1070471" y="1155704"/>
                </a:lnTo>
                <a:lnTo>
                  <a:pt x="0" y="1155704"/>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1509502">
            <a:off x="16046929" y="363648"/>
            <a:ext cx="1360251" cy="797447"/>
          </a:xfrm>
          <a:custGeom>
            <a:avLst/>
            <a:gdLst/>
            <a:ahLst/>
            <a:cxnLst/>
            <a:rect r="r" b="b" t="t" l="l"/>
            <a:pathLst>
              <a:path h="797447" w="1360251">
                <a:moveTo>
                  <a:pt x="0" y="0"/>
                </a:moveTo>
                <a:lnTo>
                  <a:pt x="1360251" y="0"/>
                </a:lnTo>
                <a:lnTo>
                  <a:pt x="1360251" y="797447"/>
                </a:lnTo>
                <a:lnTo>
                  <a:pt x="0" y="797447"/>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0" id="10"/>
          <p:cNvSpPr/>
          <p:nvPr/>
        </p:nvSpPr>
        <p:spPr>
          <a:xfrm flipH="false" flipV="false" rot="1715739">
            <a:off x="332956" y="897933"/>
            <a:ext cx="1391487" cy="1001871"/>
          </a:xfrm>
          <a:custGeom>
            <a:avLst/>
            <a:gdLst/>
            <a:ahLst/>
            <a:cxnLst/>
            <a:rect r="r" b="b" t="t" l="l"/>
            <a:pathLst>
              <a:path h="1001871" w="1391487">
                <a:moveTo>
                  <a:pt x="0" y="0"/>
                </a:moveTo>
                <a:lnTo>
                  <a:pt x="1391488" y="0"/>
                </a:lnTo>
                <a:lnTo>
                  <a:pt x="1391488" y="1001871"/>
                </a:lnTo>
                <a:lnTo>
                  <a:pt x="0" y="1001871"/>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1" id="11"/>
          <p:cNvSpPr/>
          <p:nvPr/>
        </p:nvSpPr>
        <p:spPr>
          <a:xfrm flipH="false" flipV="false" rot="0">
            <a:off x="3942557" y="3603525"/>
            <a:ext cx="13569610" cy="6602488"/>
          </a:xfrm>
          <a:custGeom>
            <a:avLst/>
            <a:gdLst/>
            <a:ahLst/>
            <a:cxnLst/>
            <a:rect r="r" b="b" t="t" l="l"/>
            <a:pathLst>
              <a:path h="6602488" w="13569610">
                <a:moveTo>
                  <a:pt x="0" y="0"/>
                </a:moveTo>
                <a:lnTo>
                  <a:pt x="13569610" y="0"/>
                </a:lnTo>
                <a:lnTo>
                  <a:pt x="13569610" y="6602488"/>
                </a:lnTo>
                <a:lnTo>
                  <a:pt x="0" y="6602488"/>
                </a:lnTo>
                <a:lnTo>
                  <a:pt x="0" y="0"/>
                </a:lnTo>
                <a:close/>
              </a:path>
            </a:pathLst>
          </a:custGeom>
          <a:blipFill>
            <a:blip r:embed="rId20"/>
            <a:stretch>
              <a:fillRect l="0" t="-129895" r="0" b="-704"/>
            </a:stretch>
          </a:blipFill>
        </p:spPr>
      </p:sp>
      <p:sp>
        <p:nvSpPr>
          <p:cNvPr name="TextBox 12" id="12"/>
          <p:cNvSpPr txBox="true"/>
          <p:nvPr/>
        </p:nvSpPr>
        <p:spPr>
          <a:xfrm rot="0">
            <a:off x="1628906" y="1143000"/>
            <a:ext cx="7515094" cy="1704968"/>
          </a:xfrm>
          <a:prstGeom prst="rect">
            <a:avLst/>
          </a:prstGeom>
        </p:spPr>
        <p:txBody>
          <a:bodyPr anchor="t" rtlCol="false" tIns="0" lIns="0" bIns="0" rIns="0">
            <a:spAutoFit/>
          </a:bodyPr>
          <a:lstStyle/>
          <a:p>
            <a:pPr algn="r">
              <a:lnSpc>
                <a:spcPts val="13199"/>
              </a:lnSpc>
            </a:pPr>
            <a:r>
              <a:rPr lang="en-US" sz="11999">
                <a:solidFill>
                  <a:srgbClr val="3E0091"/>
                </a:solidFill>
                <a:latin typeface="Fredoka"/>
                <a:ea typeface="Fredoka"/>
                <a:cs typeface="Fredoka"/>
                <a:sym typeface="Fredoka"/>
              </a:rPr>
              <a:t>Answers</a:t>
            </a:r>
          </a:p>
        </p:txBody>
      </p:sp>
      <p:sp>
        <p:nvSpPr>
          <p:cNvPr name="Freeform 13" id="13"/>
          <p:cNvSpPr/>
          <p:nvPr/>
        </p:nvSpPr>
        <p:spPr>
          <a:xfrm flipH="false" flipV="false" rot="1274082">
            <a:off x="11911977" y="977792"/>
            <a:ext cx="1010763" cy="804820"/>
          </a:xfrm>
          <a:custGeom>
            <a:avLst/>
            <a:gdLst/>
            <a:ahLst/>
            <a:cxnLst/>
            <a:rect r="r" b="b" t="t" l="l"/>
            <a:pathLst>
              <a:path h="804820" w="1010763">
                <a:moveTo>
                  <a:pt x="0" y="0"/>
                </a:moveTo>
                <a:lnTo>
                  <a:pt x="1010763" y="0"/>
                </a:lnTo>
                <a:lnTo>
                  <a:pt x="1010763" y="804820"/>
                </a:lnTo>
                <a:lnTo>
                  <a:pt x="0" y="804820"/>
                </a:lnTo>
                <a:lnTo>
                  <a:pt x="0" y="0"/>
                </a:lnTo>
                <a:close/>
              </a:path>
            </a:pathLst>
          </a:custGeom>
          <a:blipFill>
            <a:blip r:embed="rId21">
              <a:extLst>
                <a:ext uri="{96DAC541-7B7A-43D3-8B79-37D633B846F1}">
                  <asvg:svgBlip xmlns:asvg="http://schemas.microsoft.com/office/drawing/2016/SVG/main" r:embed="rId22"/>
                </a:ext>
              </a:extLst>
            </a:blip>
            <a:stretch>
              <a:fillRect l="0" t="0" r="0" b="0"/>
            </a:stretch>
          </a:blipFill>
        </p:spPr>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1028700" y="2847968"/>
            <a:ext cx="10149075" cy="5607364"/>
          </a:xfrm>
          <a:custGeom>
            <a:avLst/>
            <a:gdLst/>
            <a:ahLst/>
            <a:cxnLst/>
            <a:rect r="r" b="b" t="t" l="l"/>
            <a:pathLst>
              <a:path h="5607364" w="10149075">
                <a:moveTo>
                  <a:pt x="0" y="0"/>
                </a:moveTo>
                <a:lnTo>
                  <a:pt x="10149075" y="0"/>
                </a:lnTo>
                <a:lnTo>
                  <a:pt x="10149075" y="5607364"/>
                </a:lnTo>
                <a:lnTo>
                  <a:pt x="0" y="560736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15661088" y="6144209"/>
            <a:ext cx="1675708" cy="2464277"/>
          </a:xfrm>
          <a:custGeom>
            <a:avLst/>
            <a:gdLst/>
            <a:ahLst/>
            <a:cxnLst/>
            <a:rect r="r" b="b" t="t" l="l"/>
            <a:pathLst>
              <a:path h="2464277" w="1675708">
                <a:moveTo>
                  <a:pt x="0" y="0"/>
                </a:moveTo>
                <a:lnTo>
                  <a:pt x="1675708" y="0"/>
                </a:lnTo>
                <a:lnTo>
                  <a:pt x="1675708" y="2464276"/>
                </a:lnTo>
                <a:lnTo>
                  <a:pt x="0" y="246427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1248881">
            <a:off x="15016205" y="334815"/>
            <a:ext cx="1379756" cy="833028"/>
          </a:xfrm>
          <a:custGeom>
            <a:avLst/>
            <a:gdLst/>
            <a:ahLst/>
            <a:cxnLst/>
            <a:rect r="r" b="b" t="t" l="l"/>
            <a:pathLst>
              <a:path h="833028" w="1379756">
                <a:moveTo>
                  <a:pt x="0" y="0"/>
                </a:moveTo>
                <a:lnTo>
                  <a:pt x="1379755" y="0"/>
                </a:lnTo>
                <a:lnTo>
                  <a:pt x="1379755" y="833028"/>
                </a:lnTo>
                <a:lnTo>
                  <a:pt x="0" y="833028"/>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1929200">
            <a:off x="8810697" y="8922756"/>
            <a:ext cx="1070471" cy="1155704"/>
          </a:xfrm>
          <a:custGeom>
            <a:avLst/>
            <a:gdLst/>
            <a:ahLst/>
            <a:cxnLst/>
            <a:rect r="r" b="b" t="t" l="l"/>
            <a:pathLst>
              <a:path h="1155704" w="1070471">
                <a:moveTo>
                  <a:pt x="0" y="0"/>
                </a:moveTo>
                <a:lnTo>
                  <a:pt x="1070471" y="0"/>
                </a:lnTo>
                <a:lnTo>
                  <a:pt x="1070471" y="1155704"/>
                </a:lnTo>
                <a:lnTo>
                  <a:pt x="0" y="1155704"/>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1427879">
            <a:off x="2382452" y="9018902"/>
            <a:ext cx="1799080" cy="989494"/>
          </a:xfrm>
          <a:custGeom>
            <a:avLst/>
            <a:gdLst/>
            <a:ahLst/>
            <a:cxnLst/>
            <a:rect r="r" b="b" t="t" l="l"/>
            <a:pathLst>
              <a:path h="989494" w="1799080">
                <a:moveTo>
                  <a:pt x="0" y="0"/>
                </a:moveTo>
                <a:lnTo>
                  <a:pt x="1799080" y="0"/>
                </a:lnTo>
                <a:lnTo>
                  <a:pt x="1799080" y="989494"/>
                </a:lnTo>
                <a:lnTo>
                  <a:pt x="0" y="989494"/>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0">
            <a:off x="14673635" y="2539363"/>
            <a:ext cx="1974905" cy="2022950"/>
          </a:xfrm>
          <a:custGeom>
            <a:avLst/>
            <a:gdLst/>
            <a:ahLst/>
            <a:cxnLst/>
            <a:rect r="r" b="b" t="t" l="l"/>
            <a:pathLst>
              <a:path h="2022950" w="1974905">
                <a:moveTo>
                  <a:pt x="0" y="0"/>
                </a:moveTo>
                <a:lnTo>
                  <a:pt x="1974905" y="0"/>
                </a:lnTo>
                <a:lnTo>
                  <a:pt x="1974905" y="2022950"/>
                </a:lnTo>
                <a:lnTo>
                  <a:pt x="0" y="2022950"/>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0" id="10"/>
          <p:cNvSpPr/>
          <p:nvPr/>
        </p:nvSpPr>
        <p:spPr>
          <a:xfrm flipH="false" flipV="false" rot="0">
            <a:off x="10826705" y="4895614"/>
            <a:ext cx="4414941" cy="7425742"/>
          </a:xfrm>
          <a:custGeom>
            <a:avLst/>
            <a:gdLst/>
            <a:ahLst/>
            <a:cxnLst/>
            <a:rect r="r" b="b" t="t" l="l"/>
            <a:pathLst>
              <a:path h="7425742" w="4414941">
                <a:moveTo>
                  <a:pt x="0" y="0"/>
                </a:moveTo>
                <a:lnTo>
                  <a:pt x="4414941" y="0"/>
                </a:lnTo>
                <a:lnTo>
                  <a:pt x="4414941" y="7425742"/>
                </a:lnTo>
                <a:lnTo>
                  <a:pt x="0" y="7425742"/>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TextBox 11" id="11"/>
          <p:cNvSpPr txBox="true"/>
          <p:nvPr/>
        </p:nvSpPr>
        <p:spPr>
          <a:xfrm rot="0">
            <a:off x="0" y="1095375"/>
            <a:ext cx="18288000" cy="1694174"/>
          </a:xfrm>
          <a:prstGeom prst="rect">
            <a:avLst/>
          </a:prstGeom>
        </p:spPr>
        <p:txBody>
          <a:bodyPr anchor="t" rtlCol="false" tIns="0" lIns="0" bIns="0" rIns="0">
            <a:spAutoFit/>
          </a:bodyPr>
          <a:lstStyle/>
          <a:p>
            <a:pPr algn="l">
              <a:lnSpc>
                <a:spcPts val="13089"/>
              </a:lnSpc>
            </a:pPr>
            <a:r>
              <a:rPr lang="en-US" sz="11899">
                <a:solidFill>
                  <a:srgbClr val="3E0091"/>
                </a:solidFill>
                <a:latin typeface="Fredoka"/>
                <a:ea typeface="Fredoka"/>
                <a:cs typeface="Fredoka"/>
                <a:sym typeface="Fredoka"/>
              </a:rPr>
              <a:t>Further discussion topics</a:t>
            </a:r>
          </a:p>
        </p:txBody>
      </p:sp>
      <p:sp>
        <p:nvSpPr>
          <p:cNvPr name="TextBox 12" id="12"/>
          <p:cNvSpPr txBox="true"/>
          <p:nvPr/>
        </p:nvSpPr>
        <p:spPr>
          <a:xfrm rot="0">
            <a:off x="1349358" y="3168747"/>
            <a:ext cx="9269536" cy="1590675"/>
          </a:xfrm>
          <a:prstGeom prst="rect">
            <a:avLst/>
          </a:prstGeom>
        </p:spPr>
        <p:txBody>
          <a:bodyPr anchor="t" rtlCol="false" tIns="0" lIns="0" bIns="0" rIns="0">
            <a:spAutoFit/>
          </a:bodyPr>
          <a:lstStyle/>
          <a:p>
            <a:pPr algn="l">
              <a:lnSpc>
                <a:spcPts val="4200"/>
              </a:lnSpc>
            </a:pPr>
            <a:r>
              <a:rPr lang="en-US" sz="3000">
                <a:solidFill>
                  <a:srgbClr val="3E0091"/>
                </a:solidFill>
                <a:latin typeface="Proxima Nova"/>
                <a:ea typeface="Proxima Nova"/>
                <a:cs typeface="Proxima Nova"/>
                <a:sym typeface="Proxima Nova"/>
              </a:rPr>
              <a:t>How might the fact that alginate is a natural product be a disadvantage?</a:t>
            </a:r>
          </a:p>
          <a:p>
            <a:pPr algn="l">
              <a:lnSpc>
                <a:spcPts val="4200"/>
              </a:lnSpc>
            </a:pPr>
          </a:p>
        </p:txBody>
      </p:sp>
      <p:sp>
        <p:nvSpPr>
          <p:cNvPr name="TextBox 13" id="13"/>
          <p:cNvSpPr txBox="true"/>
          <p:nvPr/>
        </p:nvSpPr>
        <p:spPr>
          <a:xfrm rot="0">
            <a:off x="1349358" y="4314825"/>
            <a:ext cx="9269536" cy="4257675"/>
          </a:xfrm>
          <a:prstGeom prst="rect">
            <a:avLst/>
          </a:prstGeom>
        </p:spPr>
        <p:txBody>
          <a:bodyPr anchor="t" rtlCol="false" tIns="0" lIns="0" bIns="0" rIns="0">
            <a:spAutoFit/>
          </a:bodyPr>
          <a:lstStyle/>
          <a:p>
            <a:pPr algn="l">
              <a:lnSpc>
                <a:spcPts val="4200"/>
              </a:lnSpc>
            </a:pPr>
            <a:r>
              <a:rPr lang="en-US" sz="3000">
                <a:solidFill>
                  <a:srgbClr val="3E0091"/>
                </a:solidFill>
                <a:latin typeface="Proxima Nova"/>
                <a:ea typeface="Proxima Nova"/>
                <a:cs typeface="Proxima Nova"/>
                <a:sym typeface="Proxima Nova"/>
              </a:rPr>
              <a:t>A challenge with this area of research has been finding funding. Alginate is a natural product, it comes from seaweed. This means it can’t be patented! Given the costs involved in bringing a new medicine to market, a company needs to be sure they are going to make a profit. Without patent protection this may be challenging. </a:t>
            </a:r>
          </a:p>
          <a:p>
            <a:pPr algn="l">
              <a:lnSpc>
                <a:spcPts val="4200"/>
              </a:lnSpc>
            </a:pP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1028700" y="2847968"/>
            <a:ext cx="10149075" cy="5607364"/>
          </a:xfrm>
          <a:custGeom>
            <a:avLst/>
            <a:gdLst/>
            <a:ahLst/>
            <a:cxnLst/>
            <a:rect r="r" b="b" t="t" l="l"/>
            <a:pathLst>
              <a:path h="5607364" w="10149075">
                <a:moveTo>
                  <a:pt x="0" y="0"/>
                </a:moveTo>
                <a:lnTo>
                  <a:pt x="10149075" y="0"/>
                </a:lnTo>
                <a:lnTo>
                  <a:pt x="10149075" y="5607364"/>
                </a:lnTo>
                <a:lnTo>
                  <a:pt x="0" y="560736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15661088" y="6144209"/>
            <a:ext cx="1675708" cy="2464277"/>
          </a:xfrm>
          <a:custGeom>
            <a:avLst/>
            <a:gdLst/>
            <a:ahLst/>
            <a:cxnLst/>
            <a:rect r="r" b="b" t="t" l="l"/>
            <a:pathLst>
              <a:path h="2464277" w="1675708">
                <a:moveTo>
                  <a:pt x="0" y="0"/>
                </a:moveTo>
                <a:lnTo>
                  <a:pt x="1675708" y="0"/>
                </a:lnTo>
                <a:lnTo>
                  <a:pt x="1675708" y="2464276"/>
                </a:lnTo>
                <a:lnTo>
                  <a:pt x="0" y="246427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1248881">
            <a:off x="15016205" y="334815"/>
            <a:ext cx="1379756" cy="833028"/>
          </a:xfrm>
          <a:custGeom>
            <a:avLst/>
            <a:gdLst/>
            <a:ahLst/>
            <a:cxnLst/>
            <a:rect r="r" b="b" t="t" l="l"/>
            <a:pathLst>
              <a:path h="833028" w="1379756">
                <a:moveTo>
                  <a:pt x="0" y="0"/>
                </a:moveTo>
                <a:lnTo>
                  <a:pt x="1379755" y="0"/>
                </a:lnTo>
                <a:lnTo>
                  <a:pt x="1379755" y="833028"/>
                </a:lnTo>
                <a:lnTo>
                  <a:pt x="0" y="833028"/>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1929200">
            <a:off x="8810697" y="8922756"/>
            <a:ext cx="1070471" cy="1155704"/>
          </a:xfrm>
          <a:custGeom>
            <a:avLst/>
            <a:gdLst/>
            <a:ahLst/>
            <a:cxnLst/>
            <a:rect r="r" b="b" t="t" l="l"/>
            <a:pathLst>
              <a:path h="1155704" w="1070471">
                <a:moveTo>
                  <a:pt x="0" y="0"/>
                </a:moveTo>
                <a:lnTo>
                  <a:pt x="1070471" y="0"/>
                </a:lnTo>
                <a:lnTo>
                  <a:pt x="1070471" y="1155704"/>
                </a:lnTo>
                <a:lnTo>
                  <a:pt x="0" y="1155704"/>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1427879">
            <a:off x="2382452" y="9018902"/>
            <a:ext cx="1799080" cy="989494"/>
          </a:xfrm>
          <a:custGeom>
            <a:avLst/>
            <a:gdLst/>
            <a:ahLst/>
            <a:cxnLst/>
            <a:rect r="r" b="b" t="t" l="l"/>
            <a:pathLst>
              <a:path h="989494" w="1799080">
                <a:moveTo>
                  <a:pt x="0" y="0"/>
                </a:moveTo>
                <a:lnTo>
                  <a:pt x="1799080" y="0"/>
                </a:lnTo>
                <a:lnTo>
                  <a:pt x="1799080" y="989494"/>
                </a:lnTo>
                <a:lnTo>
                  <a:pt x="0" y="989494"/>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0">
            <a:off x="14673635" y="2539363"/>
            <a:ext cx="1974905" cy="2022950"/>
          </a:xfrm>
          <a:custGeom>
            <a:avLst/>
            <a:gdLst/>
            <a:ahLst/>
            <a:cxnLst/>
            <a:rect r="r" b="b" t="t" l="l"/>
            <a:pathLst>
              <a:path h="2022950" w="1974905">
                <a:moveTo>
                  <a:pt x="0" y="0"/>
                </a:moveTo>
                <a:lnTo>
                  <a:pt x="1974905" y="0"/>
                </a:lnTo>
                <a:lnTo>
                  <a:pt x="1974905" y="2022950"/>
                </a:lnTo>
                <a:lnTo>
                  <a:pt x="0" y="2022950"/>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0" id="10"/>
          <p:cNvSpPr/>
          <p:nvPr/>
        </p:nvSpPr>
        <p:spPr>
          <a:xfrm flipH="false" flipV="false" rot="0">
            <a:off x="10618893" y="5205296"/>
            <a:ext cx="3955555" cy="5213253"/>
          </a:xfrm>
          <a:custGeom>
            <a:avLst/>
            <a:gdLst/>
            <a:ahLst/>
            <a:cxnLst/>
            <a:rect r="r" b="b" t="t" l="l"/>
            <a:pathLst>
              <a:path h="5213253" w="3955555">
                <a:moveTo>
                  <a:pt x="0" y="0"/>
                </a:moveTo>
                <a:lnTo>
                  <a:pt x="3955556" y="0"/>
                </a:lnTo>
                <a:lnTo>
                  <a:pt x="3955556" y="5213253"/>
                </a:lnTo>
                <a:lnTo>
                  <a:pt x="0" y="5213253"/>
                </a:lnTo>
                <a:lnTo>
                  <a:pt x="0" y="0"/>
                </a:lnTo>
                <a:close/>
              </a:path>
            </a:pathLst>
          </a:custGeom>
          <a:blipFill>
            <a:blip r:embed="rId18"/>
            <a:stretch>
              <a:fillRect l="0" t="0" r="0" b="0"/>
            </a:stretch>
          </a:blipFill>
        </p:spPr>
      </p:sp>
      <p:sp>
        <p:nvSpPr>
          <p:cNvPr name="TextBox 11" id="11"/>
          <p:cNvSpPr txBox="true"/>
          <p:nvPr/>
        </p:nvSpPr>
        <p:spPr>
          <a:xfrm rot="0">
            <a:off x="0" y="1095375"/>
            <a:ext cx="18288000" cy="1694174"/>
          </a:xfrm>
          <a:prstGeom prst="rect">
            <a:avLst/>
          </a:prstGeom>
        </p:spPr>
        <p:txBody>
          <a:bodyPr anchor="t" rtlCol="false" tIns="0" lIns="0" bIns="0" rIns="0">
            <a:spAutoFit/>
          </a:bodyPr>
          <a:lstStyle/>
          <a:p>
            <a:pPr algn="l">
              <a:lnSpc>
                <a:spcPts val="13089"/>
              </a:lnSpc>
            </a:pPr>
            <a:r>
              <a:rPr lang="en-US" sz="11899">
                <a:solidFill>
                  <a:srgbClr val="3E0091"/>
                </a:solidFill>
                <a:latin typeface="Fredoka"/>
                <a:ea typeface="Fredoka"/>
                <a:cs typeface="Fredoka"/>
                <a:sym typeface="Fredoka"/>
              </a:rPr>
              <a:t>Further discussion topics</a:t>
            </a:r>
          </a:p>
        </p:txBody>
      </p:sp>
      <p:sp>
        <p:nvSpPr>
          <p:cNvPr name="TextBox 12" id="12"/>
          <p:cNvSpPr txBox="true"/>
          <p:nvPr/>
        </p:nvSpPr>
        <p:spPr>
          <a:xfrm rot="0">
            <a:off x="1349358" y="3168747"/>
            <a:ext cx="9269536" cy="1590675"/>
          </a:xfrm>
          <a:prstGeom prst="rect">
            <a:avLst/>
          </a:prstGeom>
        </p:spPr>
        <p:txBody>
          <a:bodyPr anchor="t" rtlCol="false" tIns="0" lIns="0" bIns="0" rIns="0">
            <a:spAutoFit/>
          </a:bodyPr>
          <a:lstStyle/>
          <a:p>
            <a:pPr algn="l">
              <a:lnSpc>
                <a:spcPts val="4200"/>
              </a:lnSpc>
            </a:pPr>
            <a:r>
              <a:rPr lang="en-US" sz="3000">
                <a:solidFill>
                  <a:srgbClr val="3E0091"/>
                </a:solidFill>
                <a:latin typeface="Proxima Nova"/>
                <a:ea typeface="Proxima Nova"/>
                <a:cs typeface="Proxima Nova"/>
                <a:sym typeface="Proxima Nova"/>
              </a:rPr>
              <a:t>How could you ensure the alginate gets to the right place in the body?</a:t>
            </a:r>
          </a:p>
          <a:p>
            <a:pPr algn="l">
              <a:lnSpc>
                <a:spcPts val="4200"/>
              </a:lnSpc>
            </a:pPr>
          </a:p>
        </p:txBody>
      </p:sp>
      <p:sp>
        <p:nvSpPr>
          <p:cNvPr name="TextBox 13" id="13"/>
          <p:cNvSpPr txBox="true"/>
          <p:nvPr/>
        </p:nvSpPr>
        <p:spPr>
          <a:xfrm rot="0">
            <a:off x="1349358" y="4314825"/>
            <a:ext cx="9269536" cy="3724275"/>
          </a:xfrm>
          <a:prstGeom prst="rect">
            <a:avLst/>
          </a:prstGeom>
        </p:spPr>
        <p:txBody>
          <a:bodyPr anchor="t" rtlCol="false" tIns="0" lIns="0" bIns="0" rIns="0">
            <a:spAutoFit/>
          </a:bodyPr>
          <a:lstStyle/>
          <a:p>
            <a:pPr algn="l">
              <a:lnSpc>
                <a:spcPts val="4200"/>
              </a:lnSpc>
            </a:pPr>
            <a:r>
              <a:rPr lang="en-US" sz="3000">
                <a:solidFill>
                  <a:srgbClr val="3E0091"/>
                </a:solidFill>
                <a:latin typeface="Proxima Nova"/>
                <a:ea typeface="Proxima Nova"/>
                <a:cs typeface="Proxima Nova"/>
                <a:sym typeface="Proxima Nova"/>
              </a:rPr>
              <a:t>Another challenge is how to get alginate to the lower intestine. One area of research on this relies on the changing pH through the digestive tract. It might be possible to encase the alginate in protective layers that are removed as they pass through the different environments of the digestive tract. </a:t>
            </a:r>
          </a:p>
          <a:p>
            <a:pPr algn="l">
              <a:lnSpc>
                <a:spcPts val="4200"/>
              </a:lnSpc>
            </a:pPr>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1028700" y="2847968"/>
            <a:ext cx="10149075" cy="5607364"/>
          </a:xfrm>
          <a:custGeom>
            <a:avLst/>
            <a:gdLst/>
            <a:ahLst/>
            <a:cxnLst/>
            <a:rect r="r" b="b" t="t" l="l"/>
            <a:pathLst>
              <a:path h="5607364" w="10149075">
                <a:moveTo>
                  <a:pt x="0" y="0"/>
                </a:moveTo>
                <a:lnTo>
                  <a:pt x="10149075" y="0"/>
                </a:lnTo>
                <a:lnTo>
                  <a:pt x="10149075" y="5607364"/>
                </a:lnTo>
                <a:lnTo>
                  <a:pt x="0" y="560736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15661088" y="6144209"/>
            <a:ext cx="1675708" cy="2464277"/>
          </a:xfrm>
          <a:custGeom>
            <a:avLst/>
            <a:gdLst/>
            <a:ahLst/>
            <a:cxnLst/>
            <a:rect r="r" b="b" t="t" l="l"/>
            <a:pathLst>
              <a:path h="2464277" w="1675708">
                <a:moveTo>
                  <a:pt x="0" y="0"/>
                </a:moveTo>
                <a:lnTo>
                  <a:pt x="1675708" y="0"/>
                </a:lnTo>
                <a:lnTo>
                  <a:pt x="1675708" y="2464276"/>
                </a:lnTo>
                <a:lnTo>
                  <a:pt x="0" y="246427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1248881">
            <a:off x="15016205" y="334815"/>
            <a:ext cx="1379756" cy="833028"/>
          </a:xfrm>
          <a:custGeom>
            <a:avLst/>
            <a:gdLst/>
            <a:ahLst/>
            <a:cxnLst/>
            <a:rect r="r" b="b" t="t" l="l"/>
            <a:pathLst>
              <a:path h="833028" w="1379756">
                <a:moveTo>
                  <a:pt x="0" y="0"/>
                </a:moveTo>
                <a:lnTo>
                  <a:pt x="1379755" y="0"/>
                </a:lnTo>
                <a:lnTo>
                  <a:pt x="1379755" y="833028"/>
                </a:lnTo>
                <a:lnTo>
                  <a:pt x="0" y="833028"/>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1929200">
            <a:off x="8810697" y="8922756"/>
            <a:ext cx="1070471" cy="1155704"/>
          </a:xfrm>
          <a:custGeom>
            <a:avLst/>
            <a:gdLst/>
            <a:ahLst/>
            <a:cxnLst/>
            <a:rect r="r" b="b" t="t" l="l"/>
            <a:pathLst>
              <a:path h="1155704" w="1070471">
                <a:moveTo>
                  <a:pt x="0" y="0"/>
                </a:moveTo>
                <a:lnTo>
                  <a:pt x="1070471" y="0"/>
                </a:lnTo>
                <a:lnTo>
                  <a:pt x="1070471" y="1155704"/>
                </a:lnTo>
                <a:lnTo>
                  <a:pt x="0" y="1155704"/>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1427879">
            <a:off x="2382452" y="9018902"/>
            <a:ext cx="1799080" cy="989494"/>
          </a:xfrm>
          <a:custGeom>
            <a:avLst/>
            <a:gdLst/>
            <a:ahLst/>
            <a:cxnLst/>
            <a:rect r="r" b="b" t="t" l="l"/>
            <a:pathLst>
              <a:path h="989494" w="1799080">
                <a:moveTo>
                  <a:pt x="0" y="0"/>
                </a:moveTo>
                <a:lnTo>
                  <a:pt x="1799080" y="0"/>
                </a:lnTo>
                <a:lnTo>
                  <a:pt x="1799080" y="989494"/>
                </a:lnTo>
                <a:lnTo>
                  <a:pt x="0" y="989494"/>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0">
            <a:off x="14673635" y="2539363"/>
            <a:ext cx="1974905" cy="2022950"/>
          </a:xfrm>
          <a:custGeom>
            <a:avLst/>
            <a:gdLst/>
            <a:ahLst/>
            <a:cxnLst/>
            <a:rect r="r" b="b" t="t" l="l"/>
            <a:pathLst>
              <a:path h="2022950" w="1974905">
                <a:moveTo>
                  <a:pt x="0" y="0"/>
                </a:moveTo>
                <a:lnTo>
                  <a:pt x="1974905" y="0"/>
                </a:lnTo>
                <a:lnTo>
                  <a:pt x="1974905" y="2022950"/>
                </a:lnTo>
                <a:lnTo>
                  <a:pt x="0" y="2022950"/>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0" id="10"/>
          <p:cNvSpPr/>
          <p:nvPr/>
        </p:nvSpPr>
        <p:spPr>
          <a:xfrm flipH="false" flipV="false" rot="0">
            <a:off x="10336685" y="5143500"/>
            <a:ext cx="4946405" cy="5369232"/>
          </a:xfrm>
          <a:custGeom>
            <a:avLst/>
            <a:gdLst/>
            <a:ahLst/>
            <a:cxnLst/>
            <a:rect r="r" b="b" t="t" l="l"/>
            <a:pathLst>
              <a:path h="5369232" w="4946405">
                <a:moveTo>
                  <a:pt x="0" y="0"/>
                </a:moveTo>
                <a:lnTo>
                  <a:pt x="4946405" y="0"/>
                </a:lnTo>
                <a:lnTo>
                  <a:pt x="4946405" y="5369232"/>
                </a:lnTo>
                <a:lnTo>
                  <a:pt x="0" y="5369232"/>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TextBox 11" id="11"/>
          <p:cNvSpPr txBox="true"/>
          <p:nvPr/>
        </p:nvSpPr>
        <p:spPr>
          <a:xfrm rot="0">
            <a:off x="0" y="1095375"/>
            <a:ext cx="18288000" cy="1694174"/>
          </a:xfrm>
          <a:prstGeom prst="rect">
            <a:avLst/>
          </a:prstGeom>
        </p:spPr>
        <p:txBody>
          <a:bodyPr anchor="t" rtlCol="false" tIns="0" lIns="0" bIns="0" rIns="0">
            <a:spAutoFit/>
          </a:bodyPr>
          <a:lstStyle/>
          <a:p>
            <a:pPr algn="l">
              <a:lnSpc>
                <a:spcPts val="13089"/>
              </a:lnSpc>
            </a:pPr>
            <a:r>
              <a:rPr lang="en-US" sz="11899">
                <a:solidFill>
                  <a:srgbClr val="3E0091"/>
                </a:solidFill>
                <a:latin typeface="Fredoka"/>
                <a:ea typeface="Fredoka"/>
                <a:cs typeface="Fredoka"/>
                <a:sym typeface="Fredoka"/>
              </a:rPr>
              <a:t>Further discussion topics</a:t>
            </a:r>
          </a:p>
        </p:txBody>
      </p:sp>
      <p:sp>
        <p:nvSpPr>
          <p:cNvPr name="TextBox 12" id="12"/>
          <p:cNvSpPr txBox="true"/>
          <p:nvPr/>
        </p:nvSpPr>
        <p:spPr>
          <a:xfrm rot="0">
            <a:off x="1349358" y="3168747"/>
            <a:ext cx="9269536" cy="1590675"/>
          </a:xfrm>
          <a:prstGeom prst="rect">
            <a:avLst/>
          </a:prstGeom>
        </p:spPr>
        <p:txBody>
          <a:bodyPr anchor="t" rtlCol="false" tIns="0" lIns="0" bIns="0" rIns="0">
            <a:spAutoFit/>
          </a:bodyPr>
          <a:lstStyle/>
          <a:p>
            <a:pPr algn="l">
              <a:lnSpc>
                <a:spcPts val="4200"/>
              </a:lnSpc>
            </a:pPr>
            <a:r>
              <a:rPr lang="en-US" sz="3000">
                <a:solidFill>
                  <a:srgbClr val="3E0091"/>
                </a:solidFill>
                <a:latin typeface="Proxima Nova"/>
                <a:ea typeface="Proxima Nova"/>
                <a:cs typeface="Proxima Nova"/>
                <a:sym typeface="Proxima Nova"/>
              </a:rPr>
              <a:t>What advantages might there be of alginate being a natural product?</a:t>
            </a:r>
          </a:p>
          <a:p>
            <a:pPr algn="l">
              <a:lnSpc>
                <a:spcPts val="4200"/>
              </a:lnSpc>
            </a:pPr>
          </a:p>
        </p:txBody>
      </p:sp>
      <p:sp>
        <p:nvSpPr>
          <p:cNvPr name="TextBox 13" id="13"/>
          <p:cNvSpPr txBox="true"/>
          <p:nvPr/>
        </p:nvSpPr>
        <p:spPr>
          <a:xfrm rot="0">
            <a:off x="1349358" y="4314825"/>
            <a:ext cx="9269536" cy="3190875"/>
          </a:xfrm>
          <a:prstGeom prst="rect">
            <a:avLst/>
          </a:prstGeom>
        </p:spPr>
        <p:txBody>
          <a:bodyPr anchor="t" rtlCol="false" tIns="0" lIns="0" bIns="0" rIns="0">
            <a:spAutoFit/>
          </a:bodyPr>
          <a:lstStyle/>
          <a:p>
            <a:pPr algn="l">
              <a:lnSpc>
                <a:spcPts val="4200"/>
              </a:lnSpc>
            </a:pPr>
            <a:r>
              <a:rPr lang="en-US" sz="3000">
                <a:solidFill>
                  <a:srgbClr val="3E0091"/>
                </a:solidFill>
                <a:latin typeface="Proxima Nova"/>
                <a:ea typeface="Proxima Nova"/>
                <a:cs typeface="Proxima Nova"/>
                <a:sym typeface="Proxima Nova"/>
              </a:rPr>
              <a:t>An advantage of alginate is that it is already used widely in food as a thickener. It is also applied in some medical applications so it is known to be very safe. It is also likely to have fewer problems with social acceptance given that it is not a synthetic molecule. </a:t>
            </a:r>
          </a:p>
          <a:p>
            <a:pPr algn="l">
              <a:lnSpc>
                <a:spcPts val="4200"/>
              </a:lnSpc>
            </a:pPr>
          </a:p>
        </p:txBody>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1278720">
            <a:off x="722442" y="2901508"/>
            <a:ext cx="895917" cy="967252"/>
          </a:xfrm>
          <a:custGeom>
            <a:avLst/>
            <a:gdLst/>
            <a:ahLst/>
            <a:cxnLst/>
            <a:rect r="r" b="b" t="t" l="l"/>
            <a:pathLst>
              <a:path h="967252" w="895917">
                <a:moveTo>
                  <a:pt x="0" y="0"/>
                </a:moveTo>
                <a:lnTo>
                  <a:pt x="895918" y="0"/>
                </a:lnTo>
                <a:lnTo>
                  <a:pt x="895918" y="967252"/>
                </a:lnTo>
                <a:lnTo>
                  <a:pt x="0" y="96725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1571789">
            <a:off x="2264205" y="1342143"/>
            <a:ext cx="1146408" cy="912827"/>
          </a:xfrm>
          <a:custGeom>
            <a:avLst/>
            <a:gdLst/>
            <a:ahLst/>
            <a:cxnLst/>
            <a:rect r="r" b="b" t="t" l="l"/>
            <a:pathLst>
              <a:path h="912827" w="1146408">
                <a:moveTo>
                  <a:pt x="0" y="0"/>
                </a:moveTo>
                <a:lnTo>
                  <a:pt x="1146407" y="0"/>
                </a:lnTo>
                <a:lnTo>
                  <a:pt x="1146407" y="912827"/>
                </a:lnTo>
                <a:lnTo>
                  <a:pt x="0" y="912827"/>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1715739">
            <a:off x="1543184" y="5064432"/>
            <a:ext cx="1164588" cy="838504"/>
          </a:xfrm>
          <a:custGeom>
            <a:avLst/>
            <a:gdLst/>
            <a:ahLst/>
            <a:cxnLst/>
            <a:rect r="r" b="b" t="t" l="l"/>
            <a:pathLst>
              <a:path h="838504" w="1164588">
                <a:moveTo>
                  <a:pt x="0" y="0"/>
                </a:moveTo>
                <a:lnTo>
                  <a:pt x="1164589" y="0"/>
                </a:lnTo>
                <a:lnTo>
                  <a:pt x="1164589" y="838504"/>
                </a:lnTo>
                <a:lnTo>
                  <a:pt x="0" y="838504"/>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0">
            <a:off x="15635707" y="6834659"/>
            <a:ext cx="2235681" cy="2807762"/>
          </a:xfrm>
          <a:custGeom>
            <a:avLst/>
            <a:gdLst/>
            <a:ahLst/>
            <a:cxnLst/>
            <a:rect r="r" b="b" t="t" l="l"/>
            <a:pathLst>
              <a:path h="2807762" w="2235681">
                <a:moveTo>
                  <a:pt x="0" y="0"/>
                </a:moveTo>
                <a:lnTo>
                  <a:pt x="2235681" y="0"/>
                </a:lnTo>
                <a:lnTo>
                  <a:pt x="2235681" y="2807762"/>
                </a:lnTo>
                <a:lnTo>
                  <a:pt x="0" y="2807762"/>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0">
            <a:off x="15818101" y="0"/>
            <a:ext cx="2053287" cy="2271963"/>
          </a:xfrm>
          <a:custGeom>
            <a:avLst/>
            <a:gdLst/>
            <a:ahLst/>
            <a:cxnLst/>
            <a:rect r="r" b="b" t="t" l="l"/>
            <a:pathLst>
              <a:path h="2271963" w="2053287">
                <a:moveTo>
                  <a:pt x="0" y="0"/>
                </a:moveTo>
                <a:lnTo>
                  <a:pt x="2053287" y="0"/>
                </a:lnTo>
                <a:lnTo>
                  <a:pt x="2053287" y="2271963"/>
                </a:lnTo>
                <a:lnTo>
                  <a:pt x="0" y="2271963"/>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0">
            <a:off x="14056513" y="7625886"/>
            <a:ext cx="2282315" cy="2604639"/>
          </a:xfrm>
          <a:custGeom>
            <a:avLst/>
            <a:gdLst/>
            <a:ahLst/>
            <a:cxnLst/>
            <a:rect r="r" b="b" t="t" l="l"/>
            <a:pathLst>
              <a:path h="2604639" w="2282315">
                <a:moveTo>
                  <a:pt x="0" y="0"/>
                </a:moveTo>
                <a:lnTo>
                  <a:pt x="2282315" y="0"/>
                </a:lnTo>
                <a:lnTo>
                  <a:pt x="2282315" y="2604639"/>
                </a:lnTo>
                <a:lnTo>
                  <a:pt x="0" y="2604639"/>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TextBox 10" id="10"/>
          <p:cNvSpPr txBox="true"/>
          <p:nvPr/>
        </p:nvSpPr>
        <p:spPr>
          <a:xfrm rot="0">
            <a:off x="4354606" y="2171700"/>
            <a:ext cx="9578789" cy="3371843"/>
          </a:xfrm>
          <a:prstGeom prst="rect">
            <a:avLst/>
          </a:prstGeom>
        </p:spPr>
        <p:txBody>
          <a:bodyPr anchor="t" rtlCol="false" tIns="0" lIns="0" bIns="0" rIns="0">
            <a:spAutoFit/>
          </a:bodyPr>
          <a:lstStyle/>
          <a:p>
            <a:pPr algn="ctr">
              <a:lnSpc>
                <a:spcPts val="13199"/>
              </a:lnSpc>
            </a:pPr>
            <a:r>
              <a:rPr lang="en-US" sz="11999">
                <a:solidFill>
                  <a:srgbClr val="3E0091"/>
                </a:solidFill>
                <a:latin typeface="Fredoka"/>
                <a:ea typeface="Fredoka"/>
                <a:cs typeface="Fredoka"/>
                <a:sym typeface="Fredoka"/>
              </a:rPr>
              <a:t>Thank you for attending </a:t>
            </a:r>
          </a:p>
        </p:txBody>
      </p:sp>
      <p:sp>
        <p:nvSpPr>
          <p:cNvPr name="TextBox 11" id="11"/>
          <p:cNvSpPr txBox="true"/>
          <p:nvPr/>
        </p:nvSpPr>
        <p:spPr>
          <a:xfrm rot="0">
            <a:off x="3462462" y="7796684"/>
            <a:ext cx="11363077" cy="596900"/>
          </a:xfrm>
          <a:prstGeom prst="rect">
            <a:avLst/>
          </a:prstGeom>
        </p:spPr>
        <p:txBody>
          <a:bodyPr anchor="t" rtlCol="false" tIns="0" lIns="0" bIns="0" rIns="0">
            <a:spAutoFit/>
          </a:bodyPr>
          <a:lstStyle/>
          <a:p>
            <a:pPr algn="ctr">
              <a:lnSpc>
                <a:spcPts val="4900"/>
              </a:lnSpc>
            </a:pPr>
            <a:r>
              <a:rPr lang="en-US" sz="3500">
                <a:solidFill>
                  <a:srgbClr val="3E0091"/>
                </a:solidFill>
                <a:latin typeface="Proxima Nova"/>
                <a:ea typeface="Proxima Nova"/>
                <a:cs typeface="Proxima Nova"/>
                <a:sym typeface="Proxima Nova"/>
              </a:rPr>
              <a:t>I hope you enjoyed!</a:t>
            </a:r>
          </a:p>
        </p:txBody>
      </p:sp>
      <p:sp>
        <p:nvSpPr>
          <p:cNvPr name="Freeform 12" id="12"/>
          <p:cNvSpPr/>
          <p:nvPr/>
        </p:nvSpPr>
        <p:spPr>
          <a:xfrm flipH="false" flipV="false" rot="0">
            <a:off x="6960768" y="1028700"/>
            <a:ext cx="4366464" cy="647692"/>
          </a:xfrm>
          <a:custGeom>
            <a:avLst/>
            <a:gdLst/>
            <a:ahLst/>
            <a:cxnLst/>
            <a:rect r="r" b="b" t="t" l="l"/>
            <a:pathLst>
              <a:path h="647692" w="4366464">
                <a:moveTo>
                  <a:pt x="0" y="0"/>
                </a:moveTo>
                <a:lnTo>
                  <a:pt x="4366464" y="0"/>
                </a:lnTo>
                <a:lnTo>
                  <a:pt x="4366464" y="647692"/>
                </a:lnTo>
                <a:lnTo>
                  <a:pt x="0" y="647692"/>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3" id="13"/>
          <p:cNvSpPr/>
          <p:nvPr/>
        </p:nvSpPr>
        <p:spPr>
          <a:xfrm flipH="false" flipV="false" rot="0">
            <a:off x="-206462" y="6172200"/>
            <a:ext cx="3939921" cy="8229600"/>
          </a:xfrm>
          <a:custGeom>
            <a:avLst/>
            <a:gdLst/>
            <a:ahLst/>
            <a:cxnLst/>
            <a:rect r="r" b="b" t="t" l="l"/>
            <a:pathLst>
              <a:path h="8229600" w="3939921">
                <a:moveTo>
                  <a:pt x="0" y="0"/>
                </a:moveTo>
                <a:lnTo>
                  <a:pt x="3939921" y="0"/>
                </a:lnTo>
                <a:lnTo>
                  <a:pt x="3939921" y="8229600"/>
                </a:lnTo>
                <a:lnTo>
                  <a:pt x="0" y="8229600"/>
                </a:lnTo>
                <a:lnTo>
                  <a:pt x="0" y="0"/>
                </a:lnTo>
                <a:close/>
              </a:path>
            </a:pathLst>
          </a:custGeom>
          <a:blipFill>
            <a:blip r:embed="rId20"/>
            <a:stretch>
              <a:fillRect l="0" t="0" r="0" b="0"/>
            </a:stretch>
          </a:blipFill>
        </p:spPr>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10800000">
            <a:off x="4579080" y="1962150"/>
            <a:ext cx="4032922" cy="598217"/>
          </a:xfrm>
          <a:custGeom>
            <a:avLst/>
            <a:gdLst/>
            <a:ahLst/>
            <a:cxnLst/>
            <a:rect r="r" b="b" t="t" l="l"/>
            <a:pathLst>
              <a:path h="598217" w="4032922">
                <a:moveTo>
                  <a:pt x="0" y="0"/>
                </a:moveTo>
                <a:lnTo>
                  <a:pt x="4032922" y="0"/>
                </a:lnTo>
                <a:lnTo>
                  <a:pt x="4032922" y="598217"/>
                </a:lnTo>
                <a:lnTo>
                  <a:pt x="0" y="598217"/>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3638151">
            <a:off x="296880" y="1455778"/>
            <a:ext cx="2094820" cy="1906286"/>
          </a:xfrm>
          <a:custGeom>
            <a:avLst/>
            <a:gdLst/>
            <a:ahLst/>
            <a:cxnLst/>
            <a:rect r="r" b="b" t="t" l="l"/>
            <a:pathLst>
              <a:path h="1906286" w="2094820">
                <a:moveTo>
                  <a:pt x="0" y="0"/>
                </a:moveTo>
                <a:lnTo>
                  <a:pt x="2094820" y="0"/>
                </a:lnTo>
                <a:lnTo>
                  <a:pt x="2094820" y="1906286"/>
                </a:lnTo>
                <a:lnTo>
                  <a:pt x="0" y="190628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243705" y="6754077"/>
            <a:ext cx="1569991" cy="1715837"/>
          </a:xfrm>
          <a:custGeom>
            <a:avLst/>
            <a:gdLst/>
            <a:ahLst/>
            <a:cxnLst/>
            <a:rect r="r" b="b" t="t" l="l"/>
            <a:pathLst>
              <a:path h="1715837" w="1569991">
                <a:moveTo>
                  <a:pt x="0" y="0"/>
                </a:moveTo>
                <a:lnTo>
                  <a:pt x="1569990" y="0"/>
                </a:lnTo>
                <a:lnTo>
                  <a:pt x="1569990" y="1715837"/>
                </a:lnTo>
                <a:lnTo>
                  <a:pt x="0" y="1715837"/>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0">
            <a:off x="10054625" y="7901530"/>
            <a:ext cx="3204808" cy="3064597"/>
          </a:xfrm>
          <a:custGeom>
            <a:avLst/>
            <a:gdLst/>
            <a:ahLst/>
            <a:cxnLst/>
            <a:rect r="r" b="b" t="t" l="l"/>
            <a:pathLst>
              <a:path h="3064597" w="3204808">
                <a:moveTo>
                  <a:pt x="0" y="0"/>
                </a:moveTo>
                <a:lnTo>
                  <a:pt x="3204808" y="0"/>
                </a:lnTo>
                <a:lnTo>
                  <a:pt x="3204808" y="3064597"/>
                </a:lnTo>
                <a:lnTo>
                  <a:pt x="0" y="3064597"/>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0">
            <a:off x="1435903" y="7858547"/>
            <a:ext cx="3143177" cy="3064597"/>
          </a:xfrm>
          <a:custGeom>
            <a:avLst/>
            <a:gdLst/>
            <a:ahLst/>
            <a:cxnLst/>
            <a:rect r="r" b="b" t="t" l="l"/>
            <a:pathLst>
              <a:path h="3064597" w="3143177">
                <a:moveTo>
                  <a:pt x="0" y="0"/>
                </a:moveTo>
                <a:lnTo>
                  <a:pt x="3143177" y="0"/>
                </a:lnTo>
                <a:lnTo>
                  <a:pt x="3143177" y="3064598"/>
                </a:lnTo>
                <a:lnTo>
                  <a:pt x="0" y="3064598"/>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1509502">
            <a:off x="15794062" y="843466"/>
            <a:ext cx="1360251" cy="797447"/>
          </a:xfrm>
          <a:custGeom>
            <a:avLst/>
            <a:gdLst/>
            <a:ahLst/>
            <a:cxnLst/>
            <a:rect r="r" b="b" t="t" l="l"/>
            <a:pathLst>
              <a:path h="797447" w="1360251">
                <a:moveTo>
                  <a:pt x="0" y="0"/>
                </a:moveTo>
                <a:lnTo>
                  <a:pt x="1360251" y="0"/>
                </a:lnTo>
                <a:lnTo>
                  <a:pt x="1360251" y="797447"/>
                </a:lnTo>
                <a:lnTo>
                  <a:pt x="0" y="797447"/>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0" id="10"/>
          <p:cNvSpPr/>
          <p:nvPr/>
        </p:nvSpPr>
        <p:spPr>
          <a:xfrm flipH="false" flipV="false" rot="1715739">
            <a:off x="15662226" y="8889911"/>
            <a:ext cx="1391487" cy="1001871"/>
          </a:xfrm>
          <a:custGeom>
            <a:avLst/>
            <a:gdLst/>
            <a:ahLst/>
            <a:cxnLst/>
            <a:rect r="r" b="b" t="t" l="l"/>
            <a:pathLst>
              <a:path h="1001871" w="1391487">
                <a:moveTo>
                  <a:pt x="0" y="0"/>
                </a:moveTo>
                <a:lnTo>
                  <a:pt x="1391487" y="0"/>
                </a:lnTo>
                <a:lnTo>
                  <a:pt x="1391487" y="1001871"/>
                </a:lnTo>
                <a:lnTo>
                  <a:pt x="0" y="1001871"/>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1" id="11"/>
          <p:cNvSpPr/>
          <p:nvPr/>
        </p:nvSpPr>
        <p:spPr>
          <a:xfrm flipH="false" flipV="false" rot="792400">
            <a:off x="6057056" y="8256429"/>
            <a:ext cx="1652571" cy="1001871"/>
          </a:xfrm>
          <a:custGeom>
            <a:avLst/>
            <a:gdLst/>
            <a:ahLst/>
            <a:cxnLst/>
            <a:rect r="r" b="b" t="t" l="l"/>
            <a:pathLst>
              <a:path h="1001871" w="1652571">
                <a:moveTo>
                  <a:pt x="0" y="0"/>
                </a:moveTo>
                <a:lnTo>
                  <a:pt x="1652571" y="0"/>
                </a:lnTo>
                <a:lnTo>
                  <a:pt x="1652571" y="1001871"/>
                </a:lnTo>
                <a:lnTo>
                  <a:pt x="0" y="1001871"/>
                </a:lnTo>
                <a:lnTo>
                  <a:pt x="0" y="0"/>
                </a:lnTo>
                <a:close/>
              </a:path>
            </a:pathLst>
          </a:custGeom>
          <a:blipFill>
            <a:blip r:embed="rId20">
              <a:extLst>
                <a:ext uri="{96DAC541-7B7A-43D3-8B79-37D633B846F1}">
                  <asvg:svgBlip xmlns:asvg="http://schemas.microsoft.com/office/drawing/2016/SVG/main" r:embed="rId21"/>
                </a:ext>
              </a:extLst>
            </a:blip>
            <a:stretch>
              <a:fillRect l="0" t="0" r="0" b="0"/>
            </a:stretch>
          </a:blipFill>
        </p:spPr>
      </p:sp>
      <p:sp>
        <p:nvSpPr>
          <p:cNvPr name="Freeform 12" id="12"/>
          <p:cNvSpPr/>
          <p:nvPr/>
        </p:nvSpPr>
        <p:spPr>
          <a:xfrm flipH="false" flipV="false" rot="-1248881">
            <a:off x="2513714" y="337028"/>
            <a:ext cx="1379756" cy="833028"/>
          </a:xfrm>
          <a:custGeom>
            <a:avLst/>
            <a:gdLst/>
            <a:ahLst/>
            <a:cxnLst/>
            <a:rect r="r" b="b" t="t" l="l"/>
            <a:pathLst>
              <a:path h="833028" w="1379756">
                <a:moveTo>
                  <a:pt x="0" y="0"/>
                </a:moveTo>
                <a:lnTo>
                  <a:pt x="1379756" y="0"/>
                </a:lnTo>
                <a:lnTo>
                  <a:pt x="1379756" y="833027"/>
                </a:lnTo>
                <a:lnTo>
                  <a:pt x="0" y="833027"/>
                </a:lnTo>
                <a:lnTo>
                  <a:pt x="0" y="0"/>
                </a:lnTo>
                <a:close/>
              </a:path>
            </a:pathLst>
          </a:custGeom>
          <a:blipFill>
            <a:blip r:embed="rId22">
              <a:extLst>
                <a:ext uri="{96DAC541-7B7A-43D3-8B79-37D633B846F1}">
                  <asvg:svgBlip xmlns:asvg="http://schemas.microsoft.com/office/drawing/2016/SVG/main" r:embed="rId23"/>
                </a:ext>
              </a:extLst>
            </a:blip>
            <a:stretch>
              <a:fillRect l="0" t="0" r="0" b="0"/>
            </a:stretch>
          </a:blipFill>
        </p:spPr>
      </p:sp>
      <p:sp>
        <p:nvSpPr>
          <p:cNvPr name="Freeform 13" id="13"/>
          <p:cNvSpPr/>
          <p:nvPr/>
        </p:nvSpPr>
        <p:spPr>
          <a:xfrm flipH="false" flipV="false" rot="0">
            <a:off x="11804572" y="1938334"/>
            <a:ext cx="4669616" cy="4381176"/>
          </a:xfrm>
          <a:custGeom>
            <a:avLst/>
            <a:gdLst/>
            <a:ahLst/>
            <a:cxnLst/>
            <a:rect r="r" b="b" t="t" l="l"/>
            <a:pathLst>
              <a:path h="4381176" w="4669616">
                <a:moveTo>
                  <a:pt x="0" y="0"/>
                </a:moveTo>
                <a:lnTo>
                  <a:pt x="4669616" y="0"/>
                </a:lnTo>
                <a:lnTo>
                  <a:pt x="4669616" y="4381176"/>
                </a:lnTo>
                <a:lnTo>
                  <a:pt x="0" y="4381176"/>
                </a:lnTo>
                <a:lnTo>
                  <a:pt x="0" y="0"/>
                </a:lnTo>
                <a:close/>
              </a:path>
            </a:pathLst>
          </a:custGeom>
          <a:blipFill>
            <a:blip r:embed="rId24"/>
            <a:stretch>
              <a:fillRect l="0" t="0" r="0" b="0"/>
            </a:stretch>
          </a:blipFill>
        </p:spPr>
      </p:sp>
      <p:sp>
        <p:nvSpPr>
          <p:cNvPr name="Freeform 14" id="14"/>
          <p:cNvSpPr/>
          <p:nvPr/>
        </p:nvSpPr>
        <p:spPr>
          <a:xfrm flipH="false" flipV="false" rot="0">
            <a:off x="15147364" y="5427254"/>
            <a:ext cx="2653647" cy="2653647"/>
          </a:xfrm>
          <a:custGeom>
            <a:avLst/>
            <a:gdLst/>
            <a:ahLst/>
            <a:cxnLst/>
            <a:rect r="r" b="b" t="t" l="l"/>
            <a:pathLst>
              <a:path h="2653647" w="2653647">
                <a:moveTo>
                  <a:pt x="0" y="0"/>
                </a:moveTo>
                <a:lnTo>
                  <a:pt x="2653647" y="0"/>
                </a:lnTo>
                <a:lnTo>
                  <a:pt x="2653647" y="2653647"/>
                </a:lnTo>
                <a:lnTo>
                  <a:pt x="0" y="2653647"/>
                </a:lnTo>
                <a:lnTo>
                  <a:pt x="0" y="0"/>
                </a:lnTo>
                <a:close/>
              </a:path>
            </a:pathLst>
          </a:custGeom>
          <a:blipFill>
            <a:blip r:embed="rId25"/>
            <a:stretch>
              <a:fillRect l="0" t="0" r="0" b="0"/>
            </a:stretch>
          </a:blipFill>
        </p:spPr>
      </p:sp>
      <p:sp>
        <p:nvSpPr>
          <p:cNvPr name="TextBox 15" id="15"/>
          <p:cNvSpPr txBox="true"/>
          <p:nvPr/>
        </p:nvSpPr>
        <p:spPr>
          <a:xfrm rot="0">
            <a:off x="4579080" y="233366"/>
            <a:ext cx="11584684" cy="1704968"/>
          </a:xfrm>
          <a:prstGeom prst="rect">
            <a:avLst/>
          </a:prstGeom>
        </p:spPr>
        <p:txBody>
          <a:bodyPr anchor="t" rtlCol="false" tIns="0" lIns="0" bIns="0" rIns="0">
            <a:spAutoFit/>
          </a:bodyPr>
          <a:lstStyle/>
          <a:p>
            <a:pPr algn="l">
              <a:lnSpc>
                <a:spcPts val="13199"/>
              </a:lnSpc>
            </a:pPr>
            <a:r>
              <a:rPr lang="en-US" sz="11999">
                <a:solidFill>
                  <a:srgbClr val="3E0091"/>
                </a:solidFill>
                <a:latin typeface="Fredoka"/>
                <a:ea typeface="Fredoka"/>
                <a:cs typeface="Fredoka"/>
                <a:sym typeface="Fredoka"/>
              </a:rPr>
              <a:t>Background</a:t>
            </a:r>
          </a:p>
        </p:txBody>
      </p:sp>
      <p:sp>
        <p:nvSpPr>
          <p:cNvPr name="TextBox 16" id="16"/>
          <p:cNvSpPr txBox="true"/>
          <p:nvPr/>
        </p:nvSpPr>
        <p:spPr>
          <a:xfrm rot="0">
            <a:off x="2927717" y="2637577"/>
            <a:ext cx="8541158" cy="5220970"/>
          </a:xfrm>
          <a:prstGeom prst="rect">
            <a:avLst/>
          </a:prstGeom>
        </p:spPr>
        <p:txBody>
          <a:bodyPr anchor="t" rtlCol="false" tIns="0" lIns="0" bIns="0" rIns="0">
            <a:spAutoFit/>
          </a:bodyPr>
          <a:lstStyle/>
          <a:p>
            <a:pPr algn="l">
              <a:lnSpc>
                <a:spcPts val="5179"/>
              </a:lnSpc>
            </a:pPr>
            <a:r>
              <a:rPr lang="en-US" sz="3699" u="sng">
                <a:solidFill>
                  <a:srgbClr val="3E0091"/>
                </a:solidFill>
                <a:latin typeface="Proxima Nova"/>
                <a:ea typeface="Proxima Nova"/>
                <a:cs typeface="Proxima Nova"/>
                <a:sym typeface="Proxima Nova"/>
                <a:hlinkClick r:id="rId26" tooltip="http://www.who.int/whr/1997/media_centre/press_release/en/index1.html"/>
              </a:rPr>
              <a:t>Colo</a:t>
            </a:r>
            <a:r>
              <a:rPr lang="en-US" sz="3699" u="sng">
                <a:solidFill>
                  <a:srgbClr val="3E0091"/>
                </a:solidFill>
                <a:latin typeface="Proxima Nova"/>
                <a:ea typeface="Proxima Nova"/>
                <a:cs typeface="Proxima Nova"/>
                <a:sym typeface="Proxima Nova"/>
                <a:hlinkClick r:id="rId27" tooltip="http://www.who.int/whr/1997/media_centre/press_release/en/index1.html"/>
              </a:rPr>
              <a:t>rectal cancer</a:t>
            </a:r>
            <a:r>
              <a:rPr lang="en-US" sz="3699">
                <a:solidFill>
                  <a:srgbClr val="3E0091"/>
                </a:solidFill>
                <a:latin typeface="Proxima Nova"/>
                <a:ea typeface="Proxima Nova"/>
                <a:cs typeface="Proxima Nova"/>
                <a:sym typeface="Proxima Nova"/>
              </a:rPr>
              <a:t> is the third most common cancer in men and women worldwide. Almost 55% of cases occur in the more </a:t>
            </a:r>
            <a:r>
              <a:rPr lang="en-US" sz="3699" u="sng">
                <a:solidFill>
                  <a:srgbClr val="3E0091"/>
                </a:solidFill>
                <a:latin typeface="Proxima Nova"/>
                <a:ea typeface="Proxima Nova"/>
                <a:cs typeface="Proxima Nova"/>
                <a:sym typeface="Proxima Nova"/>
                <a:hlinkClick r:id="rId28" tooltip="http://globocan.iarc.fr/Pages/fact_sheets_cancer.aspx?cancer=colorectal"/>
              </a:rPr>
              <a:t>developed regions of the world.</a:t>
            </a:r>
            <a:r>
              <a:rPr lang="en-US" sz="3699">
                <a:solidFill>
                  <a:srgbClr val="3E0091"/>
                </a:solidFill>
                <a:latin typeface="Proxima Nova"/>
                <a:ea typeface="Proxima Nova"/>
                <a:cs typeface="Proxima Nova"/>
                <a:sym typeface="Proxima Nova"/>
              </a:rPr>
              <a:t> Recent scientific research suggests that a contributing factor could be excess iron in the intestine from a diet rich in red meat.</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14313029" y="119066"/>
            <a:ext cx="3701469" cy="3086100"/>
          </a:xfrm>
          <a:custGeom>
            <a:avLst/>
            <a:gdLst/>
            <a:ahLst/>
            <a:cxnLst/>
            <a:rect r="r" b="b" t="t" l="l"/>
            <a:pathLst>
              <a:path h="3086100" w="3701469">
                <a:moveTo>
                  <a:pt x="0" y="0"/>
                </a:moveTo>
                <a:lnTo>
                  <a:pt x="3701469" y="0"/>
                </a:lnTo>
                <a:lnTo>
                  <a:pt x="3701469" y="3086100"/>
                </a:lnTo>
                <a:lnTo>
                  <a:pt x="0" y="308610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13265619" y="7589049"/>
            <a:ext cx="2094820" cy="1906286"/>
          </a:xfrm>
          <a:custGeom>
            <a:avLst/>
            <a:gdLst/>
            <a:ahLst/>
            <a:cxnLst/>
            <a:rect r="r" b="b" t="t" l="l"/>
            <a:pathLst>
              <a:path h="1906286" w="2094820">
                <a:moveTo>
                  <a:pt x="0" y="0"/>
                </a:moveTo>
                <a:lnTo>
                  <a:pt x="2094820" y="0"/>
                </a:lnTo>
                <a:lnTo>
                  <a:pt x="2094820" y="1906286"/>
                </a:lnTo>
                <a:lnTo>
                  <a:pt x="0" y="190628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2511350">
            <a:off x="631635" y="1107990"/>
            <a:ext cx="1865632" cy="1026097"/>
          </a:xfrm>
          <a:custGeom>
            <a:avLst/>
            <a:gdLst/>
            <a:ahLst/>
            <a:cxnLst/>
            <a:rect r="r" b="b" t="t" l="l"/>
            <a:pathLst>
              <a:path h="1026097" w="1865632">
                <a:moveTo>
                  <a:pt x="0" y="0"/>
                </a:moveTo>
                <a:lnTo>
                  <a:pt x="1865632" y="0"/>
                </a:lnTo>
                <a:lnTo>
                  <a:pt x="1865632" y="1026098"/>
                </a:lnTo>
                <a:lnTo>
                  <a:pt x="0" y="1026098"/>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1571789">
            <a:off x="16334156" y="8458069"/>
            <a:ext cx="1369765" cy="1090675"/>
          </a:xfrm>
          <a:custGeom>
            <a:avLst/>
            <a:gdLst/>
            <a:ahLst/>
            <a:cxnLst/>
            <a:rect r="r" b="b" t="t" l="l"/>
            <a:pathLst>
              <a:path h="1090675" w="1369765">
                <a:moveTo>
                  <a:pt x="0" y="0"/>
                </a:moveTo>
                <a:lnTo>
                  <a:pt x="1369764" y="0"/>
                </a:lnTo>
                <a:lnTo>
                  <a:pt x="1369764" y="1090675"/>
                </a:lnTo>
                <a:lnTo>
                  <a:pt x="0" y="1090675"/>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1715739">
            <a:off x="2454388" y="2636240"/>
            <a:ext cx="1391487" cy="1001871"/>
          </a:xfrm>
          <a:custGeom>
            <a:avLst/>
            <a:gdLst/>
            <a:ahLst/>
            <a:cxnLst/>
            <a:rect r="r" b="b" t="t" l="l"/>
            <a:pathLst>
              <a:path h="1001871" w="1391487">
                <a:moveTo>
                  <a:pt x="0" y="0"/>
                </a:moveTo>
                <a:lnTo>
                  <a:pt x="1391487" y="0"/>
                </a:lnTo>
                <a:lnTo>
                  <a:pt x="1391487" y="1001871"/>
                </a:lnTo>
                <a:lnTo>
                  <a:pt x="0" y="1001871"/>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10800000">
            <a:off x="4579080" y="1962150"/>
            <a:ext cx="4032922" cy="598217"/>
          </a:xfrm>
          <a:custGeom>
            <a:avLst/>
            <a:gdLst/>
            <a:ahLst/>
            <a:cxnLst/>
            <a:rect r="r" b="b" t="t" l="l"/>
            <a:pathLst>
              <a:path h="598217" w="4032922">
                <a:moveTo>
                  <a:pt x="0" y="0"/>
                </a:moveTo>
                <a:lnTo>
                  <a:pt x="4032922" y="0"/>
                </a:lnTo>
                <a:lnTo>
                  <a:pt x="4032922" y="598217"/>
                </a:lnTo>
                <a:lnTo>
                  <a:pt x="0" y="598217"/>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TextBox 10" id="10"/>
          <p:cNvSpPr txBox="true"/>
          <p:nvPr/>
        </p:nvSpPr>
        <p:spPr>
          <a:xfrm rot="0">
            <a:off x="9076672" y="3080025"/>
            <a:ext cx="7915007" cy="3906520"/>
          </a:xfrm>
          <a:prstGeom prst="rect">
            <a:avLst/>
          </a:prstGeom>
        </p:spPr>
        <p:txBody>
          <a:bodyPr anchor="t" rtlCol="false" tIns="0" lIns="0" bIns="0" rIns="0">
            <a:spAutoFit/>
          </a:bodyPr>
          <a:lstStyle/>
          <a:p>
            <a:pPr algn="r">
              <a:lnSpc>
                <a:spcPts val="5179"/>
              </a:lnSpc>
            </a:pPr>
            <a:r>
              <a:rPr lang="en-US" sz="3699">
                <a:solidFill>
                  <a:srgbClr val="3E0091"/>
                </a:solidFill>
                <a:latin typeface="Proxima Nova"/>
                <a:ea typeface="Proxima Nova"/>
                <a:cs typeface="Proxima Nova"/>
                <a:sym typeface="Proxima Nova"/>
              </a:rPr>
              <a:t>Iron is essential for our diet. For example, red blood cells contain iron and is crucial for oxygen transport around the body. However, too much iron in the large intestine is believed to cause the formation of tumours.</a:t>
            </a:r>
          </a:p>
        </p:txBody>
      </p:sp>
      <p:sp>
        <p:nvSpPr>
          <p:cNvPr name="Freeform 11" id="11"/>
          <p:cNvSpPr/>
          <p:nvPr/>
        </p:nvSpPr>
        <p:spPr>
          <a:xfrm flipH="false" flipV="false" rot="1290874">
            <a:off x="651767" y="3877832"/>
            <a:ext cx="1824745" cy="1028700"/>
          </a:xfrm>
          <a:custGeom>
            <a:avLst/>
            <a:gdLst/>
            <a:ahLst/>
            <a:cxnLst/>
            <a:rect r="r" b="b" t="t" l="l"/>
            <a:pathLst>
              <a:path h="1028700" w="1824745">
                <a:moveTo>
                  <a:pt x="0" y="0"/>
                </a:moveTo>
                <a:lnTo>
                  <a:pt x="1824745" y="0"/>
                </a:lnTo>
                <a:lnTo>
                  <a:pt x="1824745" y="1028700"/>
                </a:lnTo>
                <a:lnTo>
                  <a:pt x="0" y="1028700"/>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TextBox 12" id="12"/>
          <p:cNvSpPr txBox="true"/>
          <p:nvPr/>
        </p:nvSpPr>
        <p:spPr>
          <a:xfrm rot="0">
            <a:off x="4579080" y="233366"/>
            <a:ext cx="11584684" cy="1704968"/>
          </a:xfrm>
          <a:prstGeom prst="rect">
            <a:avLst/>
          </a:prstGeom>
        </p:spPr>
        <p:txBody>
          <a:bodyPr anchor="t" rtlCol="false" tIns="0" lIns="0" bIns="0" rIns="0">
            <a:spAutoFit/>
          </a:bodyPr>
          <a:lstStyle/>
          <a:p>
            <a:pPr algn="l">
              <a:lnSpc>
                <a:spcPts val="13199"/>
              </a:lnSpc>
            </a:pPr>
            <a:r>
              <a:rPr lang="en-US" sz="11999">
                <a:solidFill>
                  <a:srgbClr val="3E0091"/>
                </a:solidFill>
                <a:latin typeface="Fredoka"/>
                <a:ea typeface="Fredoka"/>
                <a:cs typeface="Fredoka"/>
                <a:sym typeface="Fredoka"/>
              </a:rPr>
              <a:t>Background</a:t>
            </a:r>
          </a:p>
        </p:txBody>
      </p:sp>
      <p:grpSp>
        <p:nvGrpSpPr>
          <p:cNvPr name="Group 13" id="13"/>
          <p:cNvGrpSpPr/>
          <p:nvPr/>
        </p:nvGrpSpPr>
        <p:grpSpPr>
          <a:xfrm rot="0">
            <a:off x="-3084708" y="4214779"/>
            <a:ext cx="12837850" cy="8442213"/>
            <a:chOff x="0" y="0"/>
            <a:chExt cx="17117134" cy="11256283"/>
          </a:xfrm>
        </p:grpSpPr>
        <p:sp>
          <p:nvSpPr>
            <p:cNvPr name="Freeform 14" id="14"/>
            <p:cNvSpPr/>
            <p:nvPr/>
          </p:nvSpPr>
          <p:spPr>
            <a:xfrm flipH="false" flipV="false" rot="0">
              <a:off x="16039584" y="3151719"/>
              <a:ext cx="1077550" cy="607469"/>
            </a:xfrm>
            <a:custGeom>
              <a:avLst/>
              <a:gdLst/>
              <a:ahLst/>
              <a:cxnLst/>
              <a:rect r="r" b="b" t="t" l="l"/>
              <a:pathLst>
                <a:path h="607469" w="1077550">
                  <a:moveTo>
                    <a:pt x="0" y="0"/>
                  </a:moveTo>
                  <a:lnTo>
                    <a:pt x="1077550" y="0"/>
                  </a:lnTo>
                  <a:lnTo>
                    <a:pt x="1077550" y="607469"/>
                  </a:lnTo>
                  <a:lnTo>
                    <a:pt x="0" y="607469"/>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5" id="15"/>
            <p:cNvSpPr/>
            <p:nvPr/>
          </p:nvSpPr>
          <p:spPr>
            <a:xfrm flipH="false" flipV="false" rot="0">
              <a:off x="0" y="1755826"/>
              <a:ext cx="7581709" cy="5486400"/>
            </a:xfrm>
            <a:custGeom>
              <a:avLst/>
              <a:gdLst/>
              <a:ahLst/>
              <a:cxnLst/>
              <a:rect r="r" b="b" t="t" l="l"/>
              <a:pathLst>
                <a:path h="5486400" w="7581709">
                  <a:moveTo>
                    <a:pt x="0" y="0"/>
                  </a:moveTo>
                  <a:lnTo>
                    <a:pt x="7581709" y="0"/>
                  </a:lnTo>
                  <a:lnTo>
                    <a:pt x="7581709" y="5486400"/>
                  </a:lnTo>
                  <a:lnTo>
                    <a:pt x="0" y="5486400"/>
                  </a:lnTo>
                  <a:lnTo>
                    <a:pt x="0" y="0"/>
                  </a:lnTo>
                  <a:close/>
                </a:path>
              </a:pathLst>
            </a:custGeom>
            <a:blipFill>
              <a:blip r:embed="rId20">
                <a:extLst>
                  <a:ext uri="{96DAC541-7B7A-43D3-8B79-37D633B846F1}">
                    <asvg:svgBlip xmlns:asvg="http://schemas.microsoft.com/office/drawing/2016/SVG/main" r:embed="rId21"/>
                  </a:ext>
                </a:extLst>
              </a:blip>
              <a:stretch>
                <a:fillRect l="0" t="0" r="0" b="0"/>
              </a:stretch>
            </a:blipFill>
          </p:spPr>
        </p:sp>
        <p:sp>
          <p:nvSpPr>
            <p:cNvPr name="Freeform 16" id="16"/>
            <p:cNvSpPr/>
            <p:nvPr/>
          </p:nvSpPr>
          <p:spPr>
            <a:xfrm flipH="false" flipV="false" rot="0">
              <a:off x="7790405" y="0"/>
              <a:ext cx="9212428" cy="5985187"/>
            </a:xfrm>
            <a:custGeom>
              <a:avLst/>
              <a:gdLst/>
              <a:ahLst/>
              <a:cxnLst/>
              <a:rect r="r" b="b" t="t" l="l"/>
              <a:pathLst>
                <a:path h="5985187" w="9212428">
                  <a:moveTo>
                    <a:pt x="0" y="0"/>
                  </a:moveTo>
                  <a:lnTo>
                    <a:pt x="9212429" y="0"/>
                  </a:lnTo>
                  <a:lnTo>
                    <a:pt x="9212429" y="5985187"/>
                  </a:lnTo>
                  <a:lnTo>
                    <a:pt x="0" y="5985187"/>
                  </a:lnTo>
                  <a:lnTo>
                    <a:pt x="0" y="0"/>
                  </a:lnTo>
                  <a:close/>
                </a:path>
              </a:pathLst>
            </a:custGeom>
            <a:blipFill>
              <a:blip r:embed="rId22"/>
              <a:stretch>
                <a:fillRect l="0" t="0" r="-323" b="0"/>
              </a:stretch>
            </a:blipFill>
          </p:spPr>
        </p:sp>
        <p:sp>
          <p:nvSpPr>
            <p:cNvPr name="Freeform 17" id="17"/>
            <p:cNvSpPr/>
            <p:nvPr/>
          </p:nvSpPr>
          <p:spPr>
            <a:xfrm flipH="false" flipV="false" rot="0">
              <a:off x="5054561" y="5769883"/>
              <a:ext cx="7581709" cy="5486400"/>
            </a:xfrm>
            <a:custGeom>
              <a:avLst/>
              <a:gdLst/>
              <a:ahLst/>
              <a:cxnLst/>
              <a:rect r="r" b="b" t="t" l="l"/>
              <a:pathLst>
                <a:path h="5486400" w="7581709">
                  <a:moveTo>
                    <a:pt x="0" y="0"/>
                  </a:moveTo>
                  <a:lnTo>
                    <a:pt x="7581709" y="0"/>
                  </a:lnTo>
                  <a:lnTo>
                    <a:pt x="7581709" y="5486400"/>
                  </a:lnTo>
                  <a:lnTo>
                    <a:pt x="0" y="5486400"/>
                  </a:lnTo>
                  <a:lnTo>
                    <a:pt x="0" y="0"/>
                  </a:lnTo>
                  <a:close/>
                </a:path>
              </a:pathLst>
            </a:custGeom>
            <a:blipFill>
              <a:blip r:embed="rId20">
                <a:extLst>
                  <a:ext uri="{96DAC541-7B7A-43D3-8B79-37D633B846F1}">
                    <asvg:svgBlip xmlns:asvg="http://schemas.microsoft.com/office/drawing/2016/SVG/main" r:embed="rId21"/>
                  </a:ext>
                </a:extLst>
              </a:blip>
              <a:stretch>
                <a:fillRect l="0" t="0" r="0" b="0"/>
              </a:stretch>
            </a:blipFill>
          </p:spPr>
        </p:sp>
      </p:gr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10800000">
            <a:off x="4579080" y="1962150"/>
            <a:ext cx="4032922" cy="598217"/>
          </a:xfrm>
          <a:custGeom>
            <a:avLst/>
            <a:gdLst/>
            <a:ahLst/>
            <a:cxnLst/>
            <a:rect r="r" b="b" t="t" l="l"/>
            <a:pathLst>
              <a:path h="598217" w="4032922">
                <a:moveTo>
                  <a:pt x="0" y="0"/>
                </a:moveTo>
                <a:lnTo>
                  <a:pt x="4032922" y="0"/>
                </a:lnTo>
                <a:lnTo>
                  <a:pt x="4032922" y="598217"/>
                </a:lnTo>
                <a:lnTo>
                  <a:pt x="0" y="598217"/>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3638151">
            <a:off x="296880" y="1455778"/>
            <a:ext cx="2094820" cy="1906286"/>
          </a:xfrm>
          <a:custGeom>
            <a:avLst/>
            <a:gdLst/>
            <a:ahLst/>
            <a:cxnLst/>
            <a:rect r="r" b="b" t="t" l="l"/>
            <a:pathLst>
              <a:path h="1906286" w="2094820">
                <a:moveTo>
                  <a:pt x="0" y="0"/>
                </a:moveTo>
                <a:lnTo>
                  <a:pt x="2094820" y="0"/>
                </a:lnTo>
                <a:lnTo>
                  <a:pt x="2094820" y="1906286"/>
                </a:lnTo>
                <a:lnTo>
                  <a:pt x="0" y="190628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243705" y="6754077"/>
            <a:ext cx="1569991" cy="1715837"/>
          </a:xfrm>
          <a:custGeom>
            <a:avLst/>
            <a:gdLst/>
            <a:ahLst/>
            <a:cxnLst/>
            <a:rect r="r" b="b" t="t" l="l"/>
            <a:pathLst>
              <a:path h="1715837" w="1569991">
                <a:moveTo>
                  <a:pt x="0" y="0"/>
                </a:moveTo>
                <a:lnTo>
                  <a:pt x="1569990" y="0"/>
                </a:lnTo>
                <a:lnTo>
                  <a:pt x="1569990" y="1715837"/>
                </a:lnTo>
                <a:lnTo>
                  <a:pt x="0" y="1715837"/>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0">
            <a:off x="10054625" y="7901530"/>
            <a:ext cx="3204808" cy="3064597"/>
          </a:xfrm>
          <a:custGeom>
            <a:avLst/>
            <a:gdLst/>
            <a:ahLst/>
            <a:cxnLst/>
            <a:rect r="r" b="b" t="t" l="l"/>
            <a:pathLst>
              <a:path h="3064597" w="3204808">
                <a:moveTo>
                  <a:pt x="0" y="0"/>
                </a:moveTo>
                <a:lnTo>
                  <a:pt x="3204808" y="0"/>
                </a:lnTo>
                <a:lnTo>
                  <a:pt x="3204808" y="3064597"/>
                </a:lnTo>
                <a:lnTo>
                  <a:pt x="0" y="3064597"/>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0">
            <a:off x="1435903" y="7858547"/>
            <a:ext cx="3143177" cy="3064597"/>
          </a:xfrm>
          <a:custGeom>
            <a:avLst/>
            <a:gdLst/>
            <a:ahLst/>
            <a:cxnLst/>
            <a:rect r="r" b="b" t="t" l="l"/>
            <a:pathLst>
              <a:path h="3064597" w="3143177">
                <a:moveTo>
                  <a:pt x="0" y="0"/>
                </a:moveTo>
                <a:lnTo>
                  <a:pt x="3143177" y="0"/>
                </a:lnTo>
                <a:lnTo>
                  <a:pt x="3143177" y="3064598"/>
                </a:lnTo>
                <a:lnTo>
                  <a:pt x="0" y="3064598"/>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1509502">
            <a:off x="15794062" y="843466"/>
            <a:ext cx="1360251" cy="797447"/>
          </a:xfrm>
          <a:custGeom>
            <a:avLst/>
            <a:gdLst/>
            <a:ahLst/>
            <a:cxnLst/>
            <a:rect r="r" b="b" t="t" l="l"/>
            <a:pathLst>
              <a:path h="797447" w="1360251">
                <a:moveTo>
                  <a:pt x="0" y="0"/>
                </a:moveTo>
                <a:lnTo>
                  <a:pt x="1360251" y="0"/>
                </a:lnTo>
                <a:lnTo>
                  <a:pt x="1360251" y="797447"/>
                </a:lnTo>
                <a:lnTo>
                  <a:pt x="0" y="797447"/>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0" id="10"/>
          <p:cNvSpPr/>
          <p:nvPr/>
        </p:nvSpPr>
        <p:spPr>
          <a:xfrm flipH="false" flipV="false" rot="1715739">
            <a:off x="15662226" y="8889911"/>
            <a:ext cx="1391487" cy="1001871"/>
          </a:xfrm>
          <a:custGeom>
            <a:avLst/>
            <a:gdLst/>
            <a:ahLst/>
            <a:cxnLst/>
            <a:rect r="r" b="b" t="t" l="l"/>
            <a:pathLst>
              <a:path h="1001871" w="1391487">
                <a:moveTo>
                  <a:pt x="0" y="0"/>
                </a:moveTo>
                <a:lnTo>
                  <a:pt x="1391487" y="0"/>
                </a:lnTo>
                <a:lnTo>
                  <a:pt x="1391487" y="1001871"/>
                </a:lnTo>
                <a:lnTo>
                  <a:pt x="0" y="1001871"/>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1" id="11"/>
          <p:cNvSpPr/>
          <p:nvPr/>
        </p:nvSpPr>
        <p:spPr>
          <a:xfrm flipH="false" flipV="false" rot="792400">
            <a:off x="6057056" y="8256429"/>
            <a:ext cx="1652571" cy="1001871"/>
          </a:xfrm>
          <a:custGeom>
            <a:avLst/>
            <a:gdLst/>
            <a:ahLst/>
            <a:cxnLst/>
            <a:rect r="r" b="b" t="t" l="l"/>
            <a:pathLst>
              <a:path h="1001871" w="1652571">
                <a:moveTo>
                  <a:pt x="0" y="0"/>
                </a:moveTo>
                <a:lnTo>
                  <a:pt x="1652571" y="0"/>
                </a:lnTo>
                <a:lnTo>
                  <a:pt x="1652571" y="1001871"/>
                </a:lnTo>
                <a:lnTo>
                  <a:pt x="0" y="1001871"/>
                </a:lnTo>
                <a:lnTo>
                  <a:pt x="0" y="0"/>
                </a:lnTo>
                <a:close/>
              </a:path>
            </a:pathLst>
          </a:custGeom>
          <a:blipFill>
            <a:blip r:embed="rId20">
              <a:extLst>
                <a:ext uri="{96DAC541-7B7A-43D3-8B79-37D633B846F1}">
                  <asvg:svgBlip xmlns:asvg="http://schemas.microsoft.com/office/drawing/2016/SVG/main" r:embed="rId21"/>
                </a:ext>
              </a:extLst>
            </a:blip>
            <a:stretch>
              <a:fillRect l="0" t="0" r="0" b="0"/>
            </a:stretch>
          </a:blipFill>
        </p:spPr>
      </p:sp>
      <p:sp>
        <p:nvSpPr>
          <p:cNvPr name="Freeform 12" id="12"/>
          <p:cNvSpPr/>
          <p:nvPr/>
        </p:nvSpPr>
        <p:spPr>
          <a:xfrm flipH="false" flipV="false" rot="-1248881">
            <a:off x="2513714" y="337028"/>
            <a:ext cx="1379756" cy="833028"/>
          </a:xfrm>
          <a:custGeom>
            <a:avLst/>
            <a:gdLst/>
            <a:ahLst/>
            <a:cxnLst/>
            <a:rect r="r" b="b" t="t" l="l"/>
            <a:pathLst>
              <a:path h="833028" w="1379756">
                <a:moveTo>
                  <a:pt x="0" y="0"/>
                </a:moveTo>
                <a:lnTo>
                  <a:pt x="1379756" y="0"/>
                </a:lnTo>
                <a:lnTo>
                  <a:pt x="1379756" y="833027"/>
                </a:lnTo>
                <a:lnTo>
                  <a:pt x="0" y="833027"/>
                </a:lnTo>
                <a:lnTo>
                  <a:pt x="0" y="0"/>
                </a:lnTo>
                <a:close/>
              </a:path>
            </a:pathLst>
          </a:custGeom>
          <a:blipFill>
            <a:blip r:embed="rId22">
              <a:extLst>
                <a:ext uri="{96DAC541-7B7A-43D3-8B79-37D633B846F1}">
                  <asvg:svgBlip xmlns:asvg="http://schemas.microsoft.com/office/drawing/2016/SVG/main" r:embed="rId23"/>
                </a:ext>
              </a:extLst>
            </a:blip>
            <a:stretch>
              <a:fillRect l="0" t="0" r="0" b="0"/>
            </a:stretch>
          </a:blipFill>
        </p:spPr>
      </p:sp>
      <p:sp>
        <p:nvSpPr>
          <p:cNvPr name="Freeform 13" id="13"/>
          <p:cNvSpPr/>
          <p:nvPr/>
        </p:nvSpPr>
        <p:spPr>
          <a:xfrm flipH="false" flipV="false" rot="0">
            <a:off x="11804572" y="1938334"/>
            <a:ext cx="4669616" cy="4381176"/>
          </a:xfrm>
          <a:custGeom>
            <a:avLst/>
            <a:gdLst/>
            <a:ahLst/>
            <a:cxnLst/>
            <a:rect r="r" b="b" t="t" l="l"/>
            <a:pathLst>
              <a:path h="4381176" w="4669616">
                <a:moveTo>
                  <a:pt x="0" y="0"/>
                </a:moveTo>
                <a:lnTo>
                  <a:pt x="4669616" y="0"/>
                </a:lnTo>
                <a:lnTo>
                  <a:pt x="4669616" y="4381176"/>
                </a:lnTo>
                <a:lnTo>
                  <a:pt x="0" y="4381176"/>
                </a:lnTo>
                <a:lnTo>
                  <a:pt x="0" y="0"/>
                </a:lnTo>
                <a:close/>
              </a:path>
            </a:pathLst>
          </a:custGeom>
          <a:blipFill>
            <a:blip r:embed="rId24"/>
            <a:stretch>
              <a:fillRect l="0" t="0" r="0" b="0"/>
            </a:stretch>
          </a:blipFill>
        </p:spPr>
      </p:sp>
      <p:sp>
        <p:nvSpPr>
          <p:cNvPr name="TextBox 14" id="14"/>
          <p:cNvSpPr txBox="true"/>
          <p:nvPr/>
        </p:nvSpPr>
        <p:spPr>
          <a:xfrm rot="0">
            <a:off x="2927717" y="2637577"/>
            <a:ext cx="8541158" cy="4563745"/>
          </a:xfrm>
          <a:prstGeom prst="rect">
            <a:avLst/>
          </a:prstGeom>
        </p:spPr>
        <p:txBody>
          <a:bodyPr anchor="t" rtlCol="false" tIns="0" lIns="0" bIns="0" rIns="0">
            <a:spAutoFit/>
          </a:bodyPr>
          <a:lstStyle/>
          <a:p>
            <a:pPr algn="l">
              <a:lnSpc>
                <a:spcPts val="5179"/>
              </a:lnSpc>
            </a:pPr>
            <a:r>
              <a:rPr lang="en-US" sz="3699">
                <a:solidFill>
                  <a:srgbClr val="3E0091"/>
                </a:solidFill>
                <a:latin typeface="Proxima Nova"/>
                <a:ea typeface="Proxima Nova"/>
                <a:cs typeface="Proxima Nova"/>
                <a:sym typeface="Proxima Nova"/>
              </a:rPr>
              <a:t>Chemists and cancer scientists working with </a:t>
            </a:r>
            <a:r>
              <a:rPr lang="en-US" sz="3699" u="sng">
                <a:solidFill>
                  <a:srgbClr val="3E0091"/>
                </a:solidFill>
                <a:latin typeface="Proxima Nova"/>
                <a:ea typeface="Proxima Nova"/>
                <a:cs typeface="Proxima Nova"/>
                <a:sym typeface="Proxima Nova"/>
                <a:hlinkClick r:id="rId25" tooltip="https://chembam.com/meet-the-scientists/chris-tselepis/"/>
              </a:rPr>
              <a:t>Chris Tselepis</a:t>
            </a:r>
            <a:r>
              <a:rPr lang="en-US" sz="3699">
                <a:solidFill>
                  <a:srgbClr val="3E0091"/>
                </a:solidFill>
                <a:latin typeface="Proxima Nova"/>
                <a:ea typeface="Proxima Nova"/>
                <a:cs typeface="Proxima Nova"/>
                <a:sym typeface="Proxima Nova"/>
              </a:rPr>
              <a:t> at the University of Birmingham are looking at ways to ‘mop up’ excess iron in the large intestine. The aim is to develop a drug that will bind iron in the large intestine to prevent the onset of cancer.</a:t>
            </a:r>
          </a:p>
        </p:txBody>
      </p:sp>
      <p:sp>
        <p:nvSpPr>
          <p:cNvPr name="Freeform 15" id="15"/>
          <p:cNvSpPr/>
          <p:nvPr/>
        </p:nvSpPr>
        <p:spPr>
          <a:xfrm flipH="false" flipV="false" rot="0">
            <a:off x="14406595" y="3497196"/>
            <a:ext cx="2564962" cy="4114800"/>
          </a:xfrm>
          <a:custGeom>
            <a:avLst/>
            <a:gdLst/>
            <a:ahLst/>
            <a:cxnLst/>
            <a:rect r="r" b="b" t="t" l="l"/>
            <a:pathLst>
              <a:path h="4114800" w="2564962">
                <a:moveTo>
                  <a:pt x="0" y="0"/>
                </a:moveTo>
                <a:lnTo>
                  <a:pt x="2564961" y="0"/>
                </a:lnTo>
                <a:lnTo>
                  <a:pt x="2564961" y="4114800"/>
                </a:lnTo>
                <a:lnTo>
                  <a:pt x="0" y="4114800"/>
                </a:lnTo>
                <a:lnTo>
                  <a:pt x="0" y="0"/>
                </a:lnTo>
                <a:close/>
              </a:path>
            </a:pathLst>
          </a:custGeom>
          <a:blipFill>
            <a:blip r:embed="rId26">
              <a:extLst>
                <a:ext uri="{96DAC541-7B7A-43D3-8B79-37D633B846F1}">
                  <asvg:svgBlip xmlns:asvg="http://schemas.microsoft.com/office/drawing/2016/SVG/main" r:embed="rId27"/>
                </a:ext>
              </a:extLst>
            </a:blip>
            <a:stretch>
              <a:fillRect l="0" t="0" r="0" b="0"/>
            </a:stretch>
          </a:blipFill>
        </p:spPr>
      </p:sp>
      <p:sp>
        <p:nvSpPr>
          <p:cNvPr name="TextBox 16" id="16"/>
          <p:cNvSpPr txBox="true"/>
          <p:nvPr/>
        </p:nvSpPr>
        <p:spPr>
          <a:xfrm rot="0">
            <a:off x="4579080" y="233366"/>
            <a:ext cx="11584684" cy="1704968"/>
          </a:xfrm>
          <a:prstGeom prst="rect">
            <a:avLst/>
          </a:prstGeom>
        </p:spPr>
        <p:txBody>
          <a:bodyPr anchor="t" rtlCol="false" tIns="0" lIns="0" bIns="0" rIns="0">
            <a:spAutoFit/>
          </a:bodyPr>
          <a:lstStyle/>
          <a:p>
            <a:pPr algn="l">
              <a:lnSpc>
                <a:spcPts val="13199"/>
              </a:lnSpc>
            </a:pPr>
            <a:r>
              <a:rPr lang="en-US" sz="11999">
                <a:solidFill>
                  <a:srgbClr val="3E0091"/>
                </a:solidFill>
                <a:latin typeface="Fredoka"/>
                <a:ea typeface="Fredoka"/>
                <a:cs typeface="Fredoka"/>
                <a:sym typeface="Fredoka"/>
              </a:rPr>
              <a:t>Background</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217367" y="5954999"/>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1278720">
            <a:off x="580741" y="652356"/>
            <a:ext cx="895917" cy="967252"/>
          </a:xfrm>
          <a:custGeom>
            <a:avLst/>
            <a:gdLst/>
            <a:ahLst/>
            <a:cxnLst/>
            <a:rect r="r" b="b" t="t" l="l"/>
            <a:pathLst>
              <a:path h="967252" w="895917">
                <a:moveTo>
                  <a:pt x="0" y="0"/>
                </a:moveTo>
                <a:lnTo>
                  <a:pt x="895918" y="0"/>
                </a:lnTo>
                <a:lnTo>
                  <a:pt x="895918" y="967252"/>
                </a:lnTo>
                <a:lnTo>
                  <a:pt x="0" y="96725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1571789">
            <a:off x="2264205" y="1342143"/>
            <a:ext cx="1146408" cy="912827"/>
          </a:xfrm>
          <a:custGeom>
            <a:avLst/>
            <a:gdLst/>
            <a:ahLst/>
            <a:cxnLst/>
            <a:rect r="r" b="b" t="t" l="l"/>
            <a:pathLst>
              <a:path h="912827" w="1146408">
                <a:moveTo>
                  <a:pt x="0" y="0"/>
                </a:moveTo>
                <a:lnTo>
                  <a:pt x="1146407" y="0"/>
                </a:lnTo>
                <a:lnTo>
                  <a:pt x="1146407" y="912827"/>
                </a:lnTo>
                <a:lnTo>
                  <a:pt x="0" y="912827"/>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1715739">
            <a:off x="3443817" y="609448"/>
            <a:ext cx="1164588" cy="838504"/>
          </a:xfrm>
          <a:custGeom>
            <a:avLst/>
            <a:gdLst/>
            <a:ahLst/>
            <a:cxnLst/>
            <a:rect r="r" b="b" t="t" l="l"/>
            <a:pathLst>
              <a:path h="838504" w="1164588">
                <a:moveTo>
                  <a:pt x="0" y="0"/>
                </a:moveTo>
                <a:lnTo>
                  <a:pt x="1164588" y="0"/>
                </a:lnTo>
                <a:lnTo>
                  <a:pt x="1164588" y="838504"/>
                </a:lnTo>
                <a:lnTo>
                  <a:pt x="0" y="838504"/>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0">
            <a:off x="-217367" y="6814712"/>
            <a:ext cx="2235681" cy="2807762"/>
          </a:xfrm>
          <a:custGeom>
            <a:avLst/>
            <a:gdLst/>
            <a:ahLst/>
            <a:cxnLst/>
            <a:rect r="r" b="b" t="t" l="l"/>
            <a:pathLst>
              <a:path h="2807762" w="2235681">
                <a:moveTo>
                  <a:pt x="0" y="0"/>
                </a:moveTo>
                <a:lnTo>
                  <a:pt x="2235680" y="0"/>
                </a:lnTo>
                <a:lnTo>
                  <a:pt x="2235680" y="2807762"/>
                </a:lnTo>
                <a:lnTo>
                  <a:pt x="0" y="2807762"/>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0">
            <a:off x="15818101" y="0"/>
            <a:ext cx="2053287" cy="2271963"/>
          </a:xfrm>
          <a:custGeom>
            <a:avLst/>
            <a:gdLst/>
            <a:ahLst/>
            <a:cxnLst/>
            <a:rect r="r" b="b" t="t" l="l"/>
            <a:pathLst>
              <a:path h="2271963" w="2053287">
                <a:moveTo>
                  <a:pt x="0" y="0"/>
                </a:moveTo>
                <a:lnTo>
                  <a:pt x="2053287" y="0"/>
                </a:lnTo>
                <a:lnTo>
                  <a:pt x="2053287" y="2271963"/>
                </a:lnTo>
                <a:lnTo>
                  <a:pt x="0" y="2271963"/>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0">
            <a:off x="1466029" y="7216660"/>
            <a:ext cx="2282315" cy="2604639"/>
          </a:xfrm>
          <a:custGeom>
            <a:avLst/>
            <a:gdLst/>
            <a:ahLst/>
            <a:cxnLst/>
            <a:rect r="r" b="b" t="t" l="l"/>
            <a:pathLst>
              <a:path h="2604639" w="2282315">
                <a:moveTo>
                  <a:pt x="0" y="0"/>
                </a:moveTo>
                <a:lnTo>
                  <a:pt x="2282315" y="0"/>
                </a:lnTo>
                <a:lnTo>
                  <a:pt x="2282315" y="2604639"/>
                </a:lnTo>
                <a:lnTo>
                  <a:pt x="0" y="2604639"/>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0" id="10"/>
          <p:cNvSpPr/>
          <p:nvPr/>
        </p:nvSpPr>
        <p:spPr>
          <a:xfrm flipH="false" flipV="false" rot="-10800000">
            <a:off x="4579080" y="1962150"/>
            <a:ext cx="4032922" cy="598217"/>
          </a:xfrm>
          <a:custGeom>
            <a:avLst/>
            <a:gdLst/>
            <a:ahLst/>
            <a:cxnLst/>
            <a:rect r="r" b="b" t="t" l="l"/>
            <a:pathLst>
              <a:path h="598217" w="4032922">
                <a:moveTo>
                  <a:pt x="0" y="0"/>
                </a:moveTo>
                <a:lnTo>
                  <a:pt x="4032922" y="0"/>
                </a:lnTo>
                <a:lnTo>
                  <a:pt x="4032922" y="598217"/>
                </a:lnTo>
                <a:lnTo>
                  <a:pt x="0" y="598217"/>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1" id="11"/>
          <p:cNvSpPr/>
          <p:nvPr/>
        </p:nvSpPr>
        <p:spPr>
          <a:xfrm flipH="false" flipV="false" rot="0">
            <a:off x="5499669" y="5360448"/>
            <a:ext cx="12788331" cy="5071235"/>
          </a:xfrm>
          <a:custGeom>
            <a:avLst/>
            <a:gdLst/>
            <a:ahLst/>
            <a:cxnLst/>
            <a:rect r="r" b="b" t="t" l="l"/>
            <a:pathLst>
              <a:path h="5071235" w="12788331">
                <a:moveTo>
                  <a:pt x="0" y="0"/>
                </a:moveTo>
                <a:lnTo>
                  <a:pt x="12788331" y="0"/>
                </a:lnTo>
                <a:lnTo>
                  <a:pt x="12788331" y="5071235"/>
                </a:lnTo>
                <a:lnTo>
                  <a:pt x="0" y="5071235"/>
                </a:lnTo>
                <a:lnTo>
                  <a:pt x="0" y="0"/>
                </a:lnTo>
                <a:close/>
              </a:path>
            </a:pathLst>
          </a:custGeom>
          <a:blipFill>
            <a:blip r:embed="rId20"/>
            <a:stretch>
              <a:fillRect l="0" t="0" r="0" b="0"/>
            </a:stretch>
          </a:blipFill>
        </p:spPr>
      </p:sp>
      <p:sp>
        <p:nvSpPr>
          <p:cNvPr name="TextBox 12" id="12"/>
          <p:cNvSpPr txBox="true"/>
          <p:nvPr/>
        </p:nvSpPr>
        <p:spPr>
          <a:xfrm rot="0">
            <a:off x="232052" y="2705704"/>
            <a:ext cx="15115111" cy="3249295"/>
          </a:xfrm>
          <a:prstGeom prst="rect">
            <a:avLst/>
          </a:prstGeom>
        </p:spPr>
        <p:txBody>
          <a:bodyPr anchor="t" rtlCol="false" tIns="0" lIns="0" bIns="0" rIns="0">
            <a:spAutoFit/>
          </a:bodyPr>
          <a:lstStyle/>
          <a:p>
            <a:pPr algn="l">
              <a:lnSpc>
                <a:spcPts val="5179"/>
              </a:lnSpc>
            </a:pPr>
            <a:r>
              <a:rPr lang="en-US" sz="3699">
                <a:solidFill>
                  <a:srgbClr val="3E0091"/>
                </a:solidFill>
                <a:latin typeface="Proxima Nova"/>
                <a:ea typeface="Proxima Nova"/>
                <a:cs typeface="Proxima Nova"/>
                <a:sym typeface="Proxima Nova"/>
              </a:rPr>
              <a:t>Researchers are currently looking at a biological polymer (a biopolymer), called </a:t>
            </a:r>
            <a:r>
              <a:rPr lang="en-US" sz="3699" b="true">
                <a:solidFill>
                  <a:srgbClr val="3E0091"/>
                </a:solidFill>
                <a:latin typeface="Proxima Nova Bold"/>
                <a:ea typeface="Proxima Nova Bold"/>
                <a:cs typeface="Proxima Nova Bold"/>
                <a:sym typeface="Proxima Nova Bold"/>
              </a:rPr>
              <a:t>alginate</a:t>
            </a:r>
            <a:r>
              <a:rPr lang="en-US" sz="3699">
                <a:solidFill>
                  <a:srgbClr val="3E0091"/>
                </a:solidFill>
                <a:latin typeface="Proxima Nova"/>
                <a:ea typeface="Proxima Nova"/>
                <a:cs typeface="Proxima Nova"/>
                <a:sym typeface="Proxima Nova"/>
              </a:rPr>
              <a:t>. Polymers are very large molecules made up of lots of smaller, repeating, units. This biopolymer binds iron, and also meets many of the requirements needed for a drug to be active in the large intestine.</a:t>
            </a:r>
          </a:p>
        </p:txBody>
      </p:sp>
      <p:sp>
        <p:nvSpPr>
          <p:cNvPr name="TextBox 13" id="13"/>
          <p:cNvSpPr txBox="true"/>
          <p:nvPr/>
        </p:nvSpPr>
        <p:spPr>
          <a:xfrm rot="0">
            <a:off x="4579080" y="233366"/>
            <a:ext cx="11584684" cy="1704968"/>
          </a:xfrm>
          <a:prstGeom prst="rect">
            <a:avLst/>
          </a:prstGeom>
        </p:spPr>
        <p:txBody>
          <a:bodyPr anchor="t" rtlCol="false" tIns="0" lIns="0" bIns="0" rIns="0">
            <a:spAutoFit/>
          </a:bodyPr>
          <a:lstStyle/>
          <a:p>
            <a:pPr algn="l">
              <a:lnSpc>
                <a:spcPts val="13199"/>
              </a:lnSpc>
            </a:pPr>
            <a:r>
              <a:rPr lang="en-US" sz="11999">
                <a:solidFill>
                  <a:srgbClr val="3E0091"/>
                </a:solidFill>
                <a:latin typeface="Fredoka"/>
                <a:ea typeface="Fredoka"/>
                <a:cs typeface="Fredoka"/>
                <a:sym typeface="Fredoka"/>
              </a:rPr>
              <a:t>Background</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3435846" y="4480739"/>
            <a:ext cx="3372616" cy="5551631"/>
          </a:xfrm>
          <a:custGeom>
            <a:avLst/>
            <a:gdLst/>
            <a:ahLst/>
            <a:cxnLst/>
            <a:rect r="r" b="b" t="t" l="l"/>
            <a:pathLst>
              <a:path h="5551631" w="3372616">
                <a:moveTo>
                  <a:pt x="0" y="0"/>
                </a:moveTo>
                <a:lnTo>
                  <a:pt x="3372616" y="0"/>
                </a:lnTo>
                <a:lnTo>
                  <a:pt x="3372616" y="5551631"/>
                </a:lnTo>
                <a:lnTo>
                  <a:pt x="0" y="555163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868758">
            <a:off x="-1262367" y="3146413"/>
            <a:ext cx="2744378" cy="2811143"/>
          </a:xfrm>
          <a:custGeom>
            <a:avLst/>
            <a:gdLst/>
            <a:ahLst/>
            <a:cxnLst/>
            <a:rect r="r" b="b" t="t" l="l"/>
            <a:pathLst>
              <a:path h="2811143" w="2744378">
                <a:moveTo>
                  <a:pt x="0" y="0"/>
                </a:moveTo>
                <a:lnTo>
                  <a:pt x="2744378" y="0"/>
                </a:lnTo>
                <a:lnTo>
                  <a:pt x="2744378" y="2811143"/>
                </a:lnTo>
                <a:lnTo>
                  <a:pt x="0" y="2811143"/>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15661088" y="195984"/>
            <a:ext cx="1976152" cy="2186613"/>
          </a:xfrm>
          <a:custGeom>
            <a:avLst/>
            <a:gdLst/>
            <a:ahLst/>
            <a:cxnLst/>
            <a:rect r="r" b="b" t="t" l="l"/>
            <a:pathLst>
              <a:path h="2186613" w="1976152">
                <a:moveTo>
                  <a:pt x="0" y="0"/>
                </a:moveTo>
                <a:lnTo>
                  <a:pt x="1976152" y="0"/>
                </a:lnTo>
                <a:lnTo>
                  <a:pt x="1976152" y="2186614"/>
                </a:lnTo>
                <a:lnTo>
                  <a:pt x="0" y="2186614"/>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792400">
            <a:off x="202415" y="9109601"/>
            <a:ext cx="1652571" cy="1001871"/>
          </a:xfrm>
          <a:custGeom>
            <a:avLst/>
            <a:gdLst/>
            <a:ahLst/>
            <a:cxnLst/>
            <a:rect r="r" b="b" t="t" l="l"/>
            <a:pathLst>
              <a:path h="1001871" w="1652571">
                <a:moveTo>
                  <a:pt x="0" y="0"/>
                </a:moveTo>
                <a:lnTo>
                  <a:pt x="1652570" y="0"/>
                </a:lnTo>
                <a:lnTo>
                  <a:pt x="1652570" y="1001871"/>
                </a:lnTo>
                <a:lnTo>
                  <a:pt x="0" y="1001871"/>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1248881">
            <a:off x="9199247" y="612186"/>
            <a:ext cx="1379756" cy="833028"/>
          </a:xfrm>
          <a:custGeom>
            <a:avLst/>
            <a:gdLst/>
            <a:ahLst/>
            <a:cxnLst/>
            <a:rect r="r" b="b" t="t" l="l"/>
            <a:pathLst>
              <a:path h="833028" w="1379756">
                <a:moveTo>
                  <a:pt x="0" y="0"/>
                </a:moveTo>
                <a:lnTo>
                  <a:pt x="1379756" y="0"/>
                </a:lnTo>
                <a:lnTo>
                  <a:pt x="1379756" y="833028"/>
                </a:lnTo>
                <a:lnTo>
                  <a:pt x="0" y="833028"/>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0">
            <a:off x="8296730" y="2382598"/>
            <a:ext cx="8101280" cy="8829733"/>
          </a:xfrm>
          <a:custGeom>
            <a:avLst/>
            <a:gdLst/>
            <a:ahLst/>
            <a:cxnLst/>
            <a:rect r="r" b="b" t="t" l="l"/>
            <a:pathLst>
              <a:path h="8829733" w="8101280">
                <a:moveTo>
                  <a:pt x="0" y="0"/>
                </a:moveTo>
                <a:lnTo>
                  <a:pt x="8101280" y="0"/>
                </a:lnTo>
                <a:lnTo>
                  <a:pt x="8101280" y="8829733"/>
                </a:lnTo>
                <a:lnTo>
                  <a:pt x="0" y="8829733"/>
                </a:lnTo>
                <a:lnTo>
                  <a:pt x="0" y="0"/>
                </a:lnTo>
                <a:close/>
              </a:path>
            </a:pathLst>
          </a:custGeom>
          <a:blipFill>
            <a:blip r:embed="rId16"/>
            <a:stretch>
              <a:fillRect l="0" t="0" r="0" b="0"/>
            </a:stretch>
          </a:blipFill>
        </p:spPr>
      </p:sp>
      <p:sp>
        <p:nvSpPr>
          <p:cNvPr name="Freeform 10" id="10"/>
          <p:cNvSpPr/>
          <p:nvPr/>
        </p:nvSpPr>
        <p:spPr>
          <a:xfrm flipH="false" flipV="false" rot="-1929200">
            <a:off x="7550880" y="8680448"/>
            <a:ext cx="1070471" cy="1155704"/>
          </a:xfrm>
          <a:custGeom>
            <a:avLst/>
            <a:gdLst/>
            <a:ahLst/>
            <a:cxnLst/>
            <a:rect r="r" b="b" t="t" l="l"/>
            <a:pathLst>
              <a:path h="1155704" w="1070471">
                <a:moveTo>
                  <a:pt x="0" y="0"/>
                </a:moveTo>
                <a:lnTo>
                  <a:pt x="1070471" y="0"/>
                </a:lnTo>
                <a:lnTo>
                  <a:pt x="1070471" y="1155704"/>
                </a:lnTo>
                <a:lnTo>
                  <a:pt x="0" y="1155704"/>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sp>
        <p:nvSpPr>
          <p:cNvPr name="Freeform 11" id="11"/>
          <p:cNvSpPr/>
          <p:nvPr/>
        </p:nvSpPr>
        <p:spPr>
          <a:xfrm flipH="false" flipV="false" rot="1274082">
            <a:off x="16357122" y="5186888"/>
            <a:ext cx="1369765" cy="1090675"/>
          </a:xfrm>
          <a:custGeom>
            <a:avLst/>
            <a:gdLst/>
            <a:ahLst/>
            <a:cxnLst/>
            <a:rect r="r" b="b" t="t" l="l"/>
            <a:pathLst>
              <a:path h="1090675" w="1369765">
                <a:moveTo>
                  <a:pt x="0" y="0"/>
                </a:moveTo>
                <a:lnTo>
                  <a:pt x="1369765" y="0"/>
                </a:lnTo>
                <a:lnTo>
                  <a:pt x="1369765" y="1090675"/>
                </a:lnTo>
                <a:lnTo>
                  <a:pt x="0" y="1090675"/>
                </a:lnTo>
                <a:lnTo>
                  <a:pt x="0" y="0"/>
                </a:lnTo>
                <a:close/>
              </a:path>
            </a:pathLst>
          </a:custGeom>
          <a:blipFill>
            <a:blip r:embed="rId19">
              <a:extLst>
                <a:ext uri="{96DAC541-7B7A-43D3-8B79-37D633B846F1}">
                  <asvg:svgBlip xmlns:asvg="http://schemas.microsoft.com/office/drawing/2016/SVG/main" r:embed="rId20"/>
                </a:ext>
              </a:extLst>
            </a:blip>
            <a:stretch>
              <a:fillRect l="0" t="0" r="0" b="0"/>
            </a:stretch>
          </a:blipFill>
        </p:spPr>
      </p:sp>
      <p:sp>
        <p:nvSpPr>
          <p:cNvPr name="TextBox 12" id="12"/>
          <p:cNvSpPr txBox="true"/>
          <p:nvPr/>
        </p:nvSpPr>
        <p:spPr>
          <a:xfrm rot="0">
            <a:off x="1028700" y="1143000"/>
            <a:ext cx="8115300" cy="1704968"/>
          </a:xfrm>
          <a:prstGeom prst="rect">
            <a:avLst/>
          </a:prstGeom>
        </p:spPr>
        <p:txBody>
          <a:bodyPr anchor="t" rtlCol="false" tIns="0" lIns="0" bIns="0" rIns="0">
            <a:spAutoFit/>
          </a:bodyPr>
          <a:lstStyle/>
          <a:p>
            <a:pPr algn="l">
              <a:lnSpc>
                <a:spcPts val="13199"/>
              </a:lnSpc>
            </a:pPr>
            <a:r>
              <a:rPr lang="en-US" sz="11999">
                <a:solidFill>
                  <a:srgbClr val="3E0091"/>
                </a:solidFill>
                <a:latin typeface="Fredoka"/>
                <a:ea typeface="Fredoka"/>
                <a:cs typeface="Fredoka"/>
                <a:sym typeface="Fredoka"/>
              </a:rPr>
              <a:t>Activity 1</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10800000">
            <a:off x="4579080" y="1962150"/>
            <a:ext cx="4032922" cy="598217"/>
          </a:xfrm>
          <a:custGeom>
            <a:avLst/>
            <a:gdLst/>
            <a:ahLst/>
            <a:cxnLst/>
            <a:rect r="r" b="b" t="t" l="l"/>
            <a:pathLst>
              <a:path h="598217" w="4032922">
                <a:moveTo>
                  <a:pt x="0" y="0"/>
                </a:moveTo>
                <a:lnTo>
                  <a:pt x="4032922" y="0"/>
                </a:lnTo>
                <a:lnTo>
                  <a:pt x="4032922" y="598217"/>
                </a:lnTo>
                <a:lnTo>
                  <a:pt x="0" y="598217"/>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3638151">
            <a:off x="296880" y="1455778"/>
            <a:ext cx="2094820" cy="1906286"/>
          </a:xfrm>
          <a:custGeom>
            <a:avLst/>
            <a:gdLst/>
            <a:ahLst/>
            <a:cxnLst/>
            <a:rect r="r" b="b" t="t" l="l"/>
            <a:pathLst>
              <a:path h="1906286" w="2094820">
                <a:moveTo>
                  <a:pt x="0" y="0"/>
                </a:moveTo>
                <a:lnTo>
                  <a:pt x="2094820" y="0"/>
                </a:lnTo>
                <a:lnTo>
                  <a:pt x="2094820" y="1906286"/>
                </a:lnTo>
                <a:lnTo>
                  <a:pt x="0" y="190628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243705" y="6754077"/>
            <a:ext cx="1569991" cy="1715837"/>
          </a:xfrm>
          <a:custGeom>
            <a:avLst/>
            <a:gdLst/>
            <a:ahLst/>
            <a:cxnLst/>
            <a:rect r="r" b="b" t="t" l="l"/>
            <a:pathLst>
              <a:path h="1715837" w="1569991">
                <a:moveTo>
                  <a:pt x="0" y="0"/>
                </a:moveTo>
                <a:lnTo>
                  <a:pt x="1569990" y="0"/>
                </a:lnTo>
                <a:lnTo>
                  <a:pt x="1569990" y="1715837"/>
                </a:lnTo>
                <a:lnTo>
                  <a:pt x="0" y="1715837"/>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0">
            <a:off x="10054625" y="7901530"/>
            <a:ext cx="3204808" cy="3064597"/>
          </a:xfrm>
          <a:custGeom>
            <a:avLst/>
            <a:gdLst/>
            <a:ahLst/>
            <a:cxnLst/>
            <a:rect r="r" b="b" t="t" l="l"/>
            <a:pathLst>
              <a:path h="3064597" w="3204808">
                <a:moveTo>
                  <a:pt x="0" y="0"/>
                </a:moveTo>
                <a:lnTo>
                  <a:pt x="3204808" y="0"/>
                </a:lnTo>
                <a:lnTo>
                  <a:pt x="3204808" y="3064597"/>
                </a:lnTo>
                <a:lnTo>
                  <a:pt x="0" y="3064597"/>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0">
            <a:off x="1435903" y="7858547"/>
            <a:ext cx="3143177" cy="3064597"/>
          </a:xfrm>
          <a:custGeom>
            <a:avLst/>
            <a:gdLst/>
            <a:ahLst/>
            <a:cxnLst/>
            <a:rect r="r" b="b" t="t" l="l"/>
            <a:pathLst>
              <a:path h="3064597" w="3143177">
                <a:moveTo>
                  <a:pt x="0" y="0"/>
                </a:moveTo>
                <a:lnTo>
                  <a:pt x="3143177" y="0"/>
                </a:lnTo>
                <a:lnTo>
                  <a:pt x="3143177" y="3064598"/>
                </a:lnTo>
                <a:lnTo>
                  <a:pt x="0" y="3064598"/>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1509502">
            <a:off x="15794062" y="843466"/>
            <a:ext cx="1360251" cy="797447"/>
          </a:xfrm>
          <a:custGeom>
            <a:avLst/>
            <a:gdLst/>
            <a:ahLst/>
            <a:cxnLst/>
            <a:rect r="r" b="b" t="t" l="l"/>
            <a:pathLst>
              <a:path h="797447" w="1360251">
                <a:moveTo>
                  <a:pt x="0" y="0"/>
                </a:moveTo>
                <a:lnTo>
                  <a:pt x="1360251" y="0"/>
                </a:lnTo>
                <a:lnTo>
                  <a:pt x="1360251" y="797447"/>
                </a:lnTo>
                <a:lnTo>
                  <a:pt x="0" y="797447"/>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0" id="10"/>
          <p:cNvSpPr/>
          <p:nvPr/>
        </p:nvSpPr>
        <p:spPr>
          <a:xfrm flipH="false" flipV="false" rot="1715739">
            <a:off x="15662226" y="8889911"/>
            <a:ext cx="1391487" cy="1001871"/>
          </a:xfrm>
          <a:custGeom>
            <a:avLst/>
            <a:gdLst/>
            <a:ahLst/>
            <a:cxnLst/>
            <a:rect r="r" b="b" t="t" l="l"/>
            <a:pathLst>
              <a:path h="1001871" w="1391487">
                <a:moveTo>
                  <a:pt x="0" y="0"/>
                </a:moveTo>
                <a:lnTo>
                  <a:pt x="1391487" y="0"/>
                </a:lnTo>
                <a:lnTo>
                  <a:pt x="1391487" y="1001871"/>
                </a:lnTo>
                <a:lnTo>
                  <a:pt x="0" y="1001871"/>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1" id="11"/>
          <p:cNvSpPr/>
          <p:nvPr/>
        </p:nvSpPr>
        <p:spPr>
          <a:xfrm flipH="false" flipV="false" rot="792400">
            <a:off x="6057056" y="8256429"/>
            <a:ext cx="1652571" cy="1001871"/>
          </a:xfrm>
          <a:custGeom>
            <a:avLst/>
            <a:gdLst/>
            <a:ahLst/>
            <a:cxnLst/>
            <a:rect r="r" b="b" t="t" l="l"/>
            <a:pathLst>
              <a:path h="1001871" w="1652571">
                <a:moveTo>
                  <a:pt x="0" y="0"/>
                </a:moveTo>
                <a:lnTo>
                  <a:pt x="1652571" y="0"/>
                </a:lnTo>
                <a:lnTo>
                  <a:pt x="1652571" y="1001871"/>
                </a:lnTo>
                <a:lnTo>
                  <a:pt x="0" y="1001871"/>
                </a:lnTo>
                <a:lnTo>
                  <a:pt x="0" y="0"/>
                </a:lnTo>
                <a:close/>
              </a:path>
            </a:pathLst>
          </a:custGeom>
          <a:blipFill>
            <a:blip r:embed="rId20">
              <a:extLst>
                <a:ext uri="{96DAC541-7B7A-43D3-8B79-37D633B846F1}">
                  <asvg:svgBlip xmlns:asvg="http://schemas.microsoft.com/office/drawing/2016/SVG/main" r:embed="rId21"/>
                </a:ext>
              </a:extLst>
            </a:blip>
            <a:stretch>
              <a:fillRect l="0" t="0" r="0" b="0"/>
            </a:stretch>
          </a:blipFill>
        </p:spPr>
      </p:sp>
      <p:sp>
        <p:nvSpPr>
          <p:cNvPr name="Freeform 12" id="12"/>
          <p:cNvSpPr/>
          <p:nvPr/>
        </p:nvSpPr>
        <p:spPr>
          <a:xfrm flipH="false" flipV="false" rot="-1248881">
            <a:off x="2513714" y="337028"/>
            <a:ext cx="1379756" cy="833028"/>
          </a:xfrm>
          <a:custGeom>
            <a:avLst/>
            <a:gdLst/>
            <a:ahLst/>
            <a:cxnLst/>
            <a:rect r="r" b="b" t="t" l="l"/>
            <a:pathLst>
              <a:path h="833028" w="1379756">
                <a:moveTo>
                  <a:pt x="0" y="0"/>
                </a:moveTo>
                <a:lnTo>
                  <a:pt x="1379756" y="0"/>
                </a:lnTo>
                <a:lnTo>
                  <a:pt x="1379756" y="833027"/>
                </a:lnTo>
                <a:lnTo>
                  <a:pt x="0" y="833027"/>
                </a:lnTo>
                <a:lnTo>
                  <a:pt x="0" y="0"/>
                </a:lnTo>
                <a:close/>
              </a:path>
            </a:pathLst>
          </a:custGeom>
          <a:blipFill>
            <a:blip r:embed="rId22">
              <a:extLst>
                <a:ext uri="{96DAC541-7B7A-43D3-8B79-37D633B846F1}">
                  <asvg:svgBlip xmlns:asvg="http://schemas.microsoft.com/office/drawing/2016/SVG/main" r:embed="rId23"/>
                </a:ext>
              </a:extLst>
            </a:blip>
            <a:stretch>
              <a:fillRect l="0" t="0" r="0" b="0"/>
            </a:stretch>
          </a:blipFill>
        </p:spPr>
      </p:sp>
      <p:sp>
        <p:nvSpPr>
          <p:cNvPr name="TextBox 13" id="13"/>
          <p:cNvSpPr txBox="true"/>
          <p:nvPr/>
        </p:nvSpPr>
        <p:spPr>
          <a:xfrm rot="0">
            <a:off x="2927717" y="2761402"/>
            <a:ext cx="8541158" cy="4563745"/>
          </a:xfrm>
          <a:prstGeom prst="rect">
            <a:avLst/>
          </a:prstGeom>
        </p:spPr>
        <p:txBody>
          <a:bodyPr anchor="t" rtlCol="false" tIns="0" lIns="0" bIns="0" rIns="0">
            <a:spAutoFit/>
          </a:bodyPr>
          <a:lstStyle/>
          <a:p>
            <a:pPr algn="l">
              <a:lnSpc>
                <a:spcPts val="5179"/>
              </a:lnSpc>
            </a:pPr>
            <a:r>
              <a:rPr lang="en-US" sz="3699">
                <a:solidFill>
                  <a:srgbClr val="3E0091"/>
                </a:solidFill>
                <a:latin typeface="Proxima Nova"/>
                <a:ea typeface="Proxima Nova"/>
                <a:cs typeface="Proxima Nova"/>
                <a:sym typeface="Proxima Nova"/>
                <a:hlinkClick r:id="rId24" tooltip="http://www1.lsbu.ac.uk/water/alginate.html"/>
              </a:rPr>
              <a:t>Alginates</a:t>
            </a:r>
            <a:r>
              <a:rPr lang="en-US" sz="3699">
                <a:solidFill>
                  <a:srgbClr val="3E0091"/>
                </a:solidFill>
                <a:latin typeface="Proxima Nova"/>
                <a:ea typeface="Proxima Nova"/>
                <a:cs typeface="Proxima Nova"/>
                <a:sym typeface="Proxima Nova"/>
                <a:hlinkClick r:id="rId25" tooltip="http://www.who.int/whr/1997/media_centre/press_release/en/index1.html"/>
              </a:rPr>
              <a:t> a</a:t>
            </a:r>
            <a:r>
              <a:rPr lang="en-US" sz="3699">
                <a:solidFill>
                  <a:srgbClr val="3E0091"/>
                </a:solidFill>
                <a:latin typeface="Proxima Nova"/>
                <a:ea typeface="Proxima Nova"/>
                <a:cs typeface="Proxima Nova"/>
                <a:sym typeface="Proxima Nova"/>
                <a:hlinkClick r:id="rId26" tooltip="http://www.who.int/whr/1997/media_centre/press_release/en/index1.html"/>
              </a:rPr>
              <a:t>re an example of a </a:t>
            </a:r>
            <a:r>
              <a:rPr lang="en-US" sz="3699" u="sng">
                <a:solidFill>
                  <a:srgbClr val="3E0091"/>
                </a:solidFill>
                <a:latin typeface="Proxima Nova"/>
                <a:ea typeface="Proxima Nova"/>
                <a:cs typeface="Proxima Nova"/>
                <a:sym typeface="Proxima Nova"/>
                <a:hlinkClick r:id="rId27" tooltip="http://www.who.int/whr/1997/media_centre/press_release/en/index1.html"/>
              </a:rPr>
              <a:t>structural biopolymer. </a:t>
            </a:r>
            <a:r>
              <a:rPr lang="en-US" sz="3699">
                <a:solidFill>
                  <a:srgbClr val="3E0091"/>
                </a:solidFill>
                <a:latin typeface="Proxima Nova"/>
                <a:ea typeface="Proxima Nova"/>
                <a:cs typeface="Proxima Nova"/>
                <a:sym typeface="Proxima Nova"/>
                <a:hlinkClick r:id="rId28" tooltip="http://www.who.int/whr/1997/media_centre/press_release/en/index1.html"/>
              </a:rPr>
              <a:t>Structural biopolymers are </a:t>
            </a:r>
            <a:r>
              <a:rPr lang="en-US" sz="3699">
                <a:solidFill>
                  <a:srgbClr val="3E0091"/>
                </a:solidFill>
                <a:latin typeface="Proxima Nova"/>
                <a:ea typeface="Proxima Nova"/>
                <a:cs typeface="Proxima Nova"/>
                <a:sym typeface="Proxima Nova"/>
                <a:hlinkClick r:id="rId29" tooltip="https://chembam.com/definitions/polymer/"/>
              </a:rPr>
              <a:t>polymers</a:t>
            </a:r>
            <a:r>
              <a:rPr lang="en-US" sz="3699">
                <a:solidFill>
                  <a:srgbClr val="3E0091"/>
                </a:solidFill>
                <a:latin typeface="Proxima Nova"/>
                <a:ea typeface="Proxima Nova"/>
                <a:cs typeface="Proxima Nova"/>
                <a:sym typeface="Proxima Nova"/>
                <a:hlinkClick r:id="rId30" tooltip="http://www.who.int/whr/1997/media_centre/press_release/en/index1.html"/>
              </a:rPr>
              <a:t> that are produced by living organisms. They provide plants with their strong stems, crustaceans with their hard shells and our bodies with flexibility and movement.</a:t>
            </a:r>
          </a:p>
        </p:txBody>
      </p:sp>
      <p:sp>
        <p:nvSpPr>
          <p:cNvPr name="Freeform 14" id="14"/>
          <p:cNvSpPr/>
          <p:nvPr/>
        </p:nvSpPr>
        <p:spPr>
          <a:xfrm flipH="false" flipV="false" rot="0">
            <a:off x="11657029" y="3966101"/>
            <a:ext cx="6083710" cy="4114800"/>
          </a:xfrm>
          <a:custGeom>
            <a:avLst/>
            <a:gdLst/>
            <a:ahLst/>
            <a:cxnLst/>
            <a:rect r="r" b="b" t="t" l="l"/>
            <a:pathLst>
              <a:path h="4114800" w="6083710">
                <a:moveTo>
                  <a:pt x="0" y="0"/>
                </a:moveTo>
                <a:lnTo>
                  <a:pt x="6083710" y="0"/>
                </a:lnTo>
                <a:lnTo>
                  <a:pt x="6083710" y="4114800"/>
                </a:lnTo>
                <a:lnTo>
                  <a:pt x="0" y="4114800"/>
                </a:lnTo>
                <a:lnTo>
                  <a:pt x="0" y="0"/>
                </a:lnTo>
                <a:close/>
              </a:path>
            </a:pathLst>
          </a:custGeom>
          <a:blipFill>
            <a:blip r:embed="rId31">
              <a:extLst>
                <a:ext uri="{96DAC541-7B7A-43D3-8B79-37D633B846F1}">
                  <asvg:svgBlip xmlns:asvg="http://schemas.microsoft.com/office/drawing/2016/SVG/main" r:embed="rId32"/>
                </a:ext>
              </a:extLst>
            </a:blip>
            <a:stretch>
              <a:fillRect l="0" t="0" r="0" b="0"/>
            </a:stretch>
          </a:blipFill>
        </p:spPr>
      </p:sp>
      <p:sp>
        <p:nvSpPr>
          <p:cNvPr name="TextBox 15" id="15"/>
          <p:cNvSpPr txBox="true"/>
          <p:nvPr/>
        </p:nvSpPr>
        <p:spPr>
          <a:xfrm rot="0">
            <a:off x="4579080" y="233366"/>
            <a:ext cx="11584684" cy="1704968"/>
          </a:xfrm>
          <a:prstGeom prst="rect">
            <a:avLst/>
          </a:prstGeom>
        </p:spPr>
        <p:txBody>
          <a:bodyPr anchor="t" rtlCol="false" tIns="0" lIns="0" bIns="0" rIns="0">
            <a:spAutoFit/>
          </a:bodyPr>
          <a:lstStyle/>
          <a:p>
            <a:pPr algn="l">
              <a:lnSpc>
                <a:spcPts val="13199"/>
              </a:lnSpc>
            </a:pPr>
            <a:r>
              <a:rPr lang="en-US" sz="11999">
                <a:solidFill>
                  <a:srgbClr val="3E0091"/>
                </a:solidFill>
                <a:latin typeface="Fredoka"/>
                <a:ea typeface="Fredoka"/>
                <a:cs typeface="Fredoka"/>
                <a:sym typeface="Fredoka"/>
              </a:rPr>
              <a:t>Background</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CFE8FF"/>
        </a:solidFill>
      </p:bgPr>
    </p:bg>
    <p:spTree>
      <p:nvGrpSpPr>
        <p:cNvPr id="1" name=""/>
        <p:cNvGrpSpPr/>
        <p:nvPr/>
      </p:nvGrpSpPr>
      <p:grpSpPr>
        <a:xfrm>
          <a:off x="0" y="0"/>
          <a:ext cx="0" cy="0"/>
          <a:chOff x="0" y="0"/>
          <a:chExt cx="0" cy="0"/>
        </a:xfrm>
      </p:grpSpPr>
      <p:sp>
        <p:nvSpPr>
          <p:cNvPr name="Freeform 2" id="2"/>
          <p:cNvSpPr/>
          <p:nvPr/>
        </p:nvSpPr>
        <p:spPr>
          <a:xfrm flipH="false" flipV="false" rot="0">
            <a:off x="0" y="5205296"/>
            <a:ext cx="5855434" cy="5081704"/>
          </a:xfrm>
          <a:custGeom>
            <a:avLst/>
            <a:gdLst/>
            <a:ahLst/>
            <a:cxnLst/>
            <a:rect r="r" b="b" t="t" l="l"/>
            <a:pathLst>
              <a:path h="5081704" w="5855434">
                <a:moveTo>
                  <a:pt x="0" y="0"/>
                </a:moveTo>
                <a:lnTo>
                  <a:pt x="5855434" y="0"/>
                </a:lnTo>
                <a:lnTo>
                  <a:pt x="5855434" y="5081704"/>
                </a:lnTo>
                <a:lnTo>
                  <a:pt x="0" y="508170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3034176" y="0"/>
            <a:ext cx="5253824" cy="4114800"/>
          </a:xfrm>
          <a:custGeom>
            <a:avLst/>
            <a:gdLst/>
            <a:ahLst/>
            <a:cxnLst/>
            <a:rect r="r" b="b" t="t" l="l"/>
            <a:pathLst>
              <a:path h="4114800" w="5253824">
                <a:moveTo>
                  <a:pt x="5253824" y="4114800"/>
                </a:moveTo>
                <a:lnTo>
                  <a:pt x="0" y="4114800"/>
                </a:lnTo>
                <a:lnTo>
                  <a:pt x="0" y="0"/>
                </a:lnTo>
                <a:lnTo>
                  <a:pt x="5253824" y="0"/>
                </a:lnTo>
                <a:lnTo>
                  <a:pt x="5253824"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14313029" y="119066"/>
            <a:ext cx="3701469" cy="3086100"/>
          </a:xfrm>
          <a:custGeom>
            <a:avLst/>
            <a:gdLst/>
            <a:ahLst/>
            <a:cxnLst/>
            <a:rect r="r" b="b" t="t" l="l"/>
            <a:pathLst>
              <a:path h="3086100" w="3701469">
                <a:moveTo>
                  <a:pt x="0" y="0"/>
                </a:moveTo>
                <a:lnTo>
                  <a:pt x="3701469" y="0"/>
                </a:lnTo>
                <a:lnTo>
                  <a:pt x="3701469" y="3086100"/>
                </a:lnTo>
                <a:lnTo>
                  <a:pt x="0" y="308610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0" y="6241624"/>
            <a:ext cx="2094820" cy="1906286"/>
          </a:xfrm>
          <a:custGeom>
            <a:avLst/>
            <a:gdLst/>
            <a:ahLst/>
            <a:cxnLst/>
            <a:rect r="r" b="b" t="t" l="l"/>
            <a:pathLst>
              <a:path h="1906286" w="2094820">
                <a:moveTo>
                  <a:pt x="0" y="0"/>
                </a:moveTo>
                <a:lnTo>
                  <a:pt x="2094820" y="0"/>
                </a:lnTo>
                <a:lnTo>
                  <a:pt x="2094820" y="1906286"/>
                </a:lnTo>
                <a:lnTo>
                  <a:pt x="0" y="190628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2511350">
            <a:off x="114594" y="1748210"/>
            <a:ext cx="1865632" cy="1026097"/>
          </a:xfrm>
          <a:custGeom>
            <a:avLst/>
            <a:gdLst/>
            <a:ahLst/>
            <a:cxnLst/>
            <a:rect r="r" b="b" t="t" l="l"/>
            <a:pathLst>
              <a:path h="1026097" w="1865632">
                <a:moveTo>
                  <a:pt x="0" y="0"/>
                </a:moveTo>
                <a:lnTo>
                  <a:pt x="1865632" y="0"/>
                </a:lnTo>
                <a:lnTo>
                  <a:pt x="1865632" y="1026097"/>
                </a:lnTo>
                <a:lnTo>
                  <a:pt x="0" y="1026097"/>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7" id="7"/>
          <p:cNvSpPr/>
          <p:nvPr/>
        </p:nvSpPr>
        <p:spPr>
          <a:xfrm flipH="false" flipV="false" rot="-1571789">
            <a:off x="15300032" y="7387627"/>
            <a:ext cx="1369765" cy="1090675"/>
          </a:xfrm>
          <a:custGeom>
            <a:avLst/>
            <a:gdLst/>
            <a:ahLst/>
            <a:cxnLst/>
            <a:rect r="r" b="b" t="t" l="l"/>
            <a:pathLst>
              <a:path h="1090675" w="1369765">
                <a:moveTo>
                  <a:pt x="0" y="0"/>
                </a:moveTo>
                <a:lnTo>
                  <a:pt x="1369764" y="0"/>
                </a:lnTo>
                <a:lnTo>
                  <a:pt x="1369764" y="1090676"/>
                </a:lnTo>
                <a:lnTo>
                  <a:pt x="0" y="1090676"/>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8" id="8"/>
          <p:cNvSpPr/>
          <p:nvPr/>
        </p:nvSpPr>
        <p:spPr>
          <a:xfrm flipH="false" flipV="false" rot="1715739">
            <a:off x="2756466" y="527765"/>
            <a:ext cx="1391487" cy="1001871"/>
          </a:xfrm>
          <a:custGeom>
            <a:avLst/>
            <a:gdLst/>
            <a:ahLst/>
            <a:cxnLst/>
            <a:rect r="r" b="b" t="t" l="l"/>
            <a:pathLst>
              <a:path h="1001871" w="1391487">
                <a:moveTo>
                  <a:pt x="0" y="0"/>
                </a:moveTo>
                <a:lnTo>
                  <a:pt x="1391488" y="0"/>
                </a:lnTo>
                <a:lnTo>
                  <a:pt x="1391488" y="1001870"/>
                </a:lnTo>
                <a:lnTo>
                  <a:pt x="0" y="1001870"/>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9" id="9"/>
          <p:cNvSpPr/>
          <p:nvPr/>
        </p:nvSpPr>
        <p:spPr>
          <a:xfrm flipH="false" flipV="false" rot="-10800000">
            <a:off x="4579080" y="1962150"/>
            <a:ext cx="4032922" cy="598217"/>
          </a:xfrm>
          <a:custGeom>
            <a:avLst/>
            <a:gdLst/>
            <a:ahLst/>
            <a:cxnLst/>
            <a:rect r="r" b="b" t="t" l="l"/>
            <a:pathLst>
              <a:path h="598217" w="4032922">
                <a:moveTo>
                  <a:pt x="0" y="0"/>
                </a:moveTo>
                <a:lnTo>
                  <a:pt x="4032922" y="0"/>
                </a:lnTo>
                <a:lnTo>
                  <a:pt x="4032922" y="598217"/>
                </a:lnTo>
                <a:lnTo>
                  <a:pt x="0" y="598217"/>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0" id="10"/>
          <p:cNvSpPr/>
          <p:nvPr/>
        </p:nvSpPr>
        <p:spPr>
          <a:xfrm flipH="false" flipV="false" rot="1290874">
            <a:off x="2015345" y="9023394"/>
            <a:ext cx="1824745" cy="1028700"/>
          </a:xfrm>
          <a:custGeom>
            <a:avLst/>
            <a:gdLst/>
            <a:ahLst/>
            <a:cxnLst/>
            <a:rect r="r" b="b" t="t" l="l"/>
            <a:pathLst>
              <a:path h="1028700" w="1824745">
                <a:moveTo>
                  <a:pt x="0" y="0"/>
                </a:moveTo>
                <a:lnTo>
                  <a:pt x="1824745" y="0"/>
                </a:lnTo>
                <a:lnTo>
                  <a:pt x="1824745" y="1028700"/>
                </a:lnTo>
                <a:lnTo>
                  <a:pt x="0" y="1028700"/>
                </a:lnTo>
                <a:lnTo>
                  <a:pt x="0"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11" id="11"/>
          <p:cNvSpPr/>
          <p:nvPr/>
        </p:nvSpPr>
        <p:spPr>
          <a:xfrm flipH="false" flipV="false" rot="0">
            <a:off x="5583054" y="6386509"/>
            <a:ext cx="8729975" cy="3522802"/>
          </a:xfrm>
          <a:custGeom>
            <a:avLst/>
            <a:gdLst/>
            <a:ahLst/>
            <a:cxnLst/>
            <a:rect r="r" b="b" t="t" l="l"/>
            <a:pathLst>
              <a:path h="3522802" w="8729975">
                <a:moveTo>
                  <a:pt x="0" y="0"/>
                </a:moveTo>
                <a:lnTo>
                  <a:pt x="8729975" y="0"/>
                </a:lnTo>
                <a:lnTo>
                  <a:pt x="8729975" y="3522802"/>
                </a:lnTo>
                <a:lnTo>
                  <a:pt x="0" y="3522802"/>
                </a:lnTo>
                <a:lnTo>
                  <a:pt x="0" y="0"/>
                </a:lnTo>
                <a:close/>
              </a:path>
            </a:pathLst>
          </a:custGeom>
          <a:blipFill>
            <a:blip r:embed="rId20"/>
            <a:stretch>
              <a:fillRect l="0" t="0" r="0" b="0"/>
            </a:stretch>
          </a:blipFill>
        </p:spPr>
      </p:sp>
      <p:sp>
        <p:nvSpPr>
          <p:cNvPr name="TextBox 12" id="12"/>
          <p:cNvSpPr txBox="true"/>
          <p:nvPr/>
        </p:nvSpPr>
        <p:spPr>
          <a:xfrm rot="0">
            <a:off x="626782" y="2747773"/>
            <a:ext cx="16632518" cy="3249295"/>
          </a:xfrm>
          <a:prstGeom prst="rect">
            <a:avLst/>
          </a:prstGeom>
        </p:spPr>
        <p:txBody>
          <a:bodyPr anchor="t" rtlCol="false" tIns="0" lIns="0" bIns="0" rIns="0">
            <a:spAutoFit/>
          </a:bodyPr>
          <a:lstStyle/>
          <a:p>
            <a:pPr algn="ctr">
              <a:lnSpc>
                <a:spcPts val="5179"/>
              </a:lnSpc>
            </a:pPr>
            <a:r>
              <a:rPr lang="en-US" sz="3699">
                <a:solidFill>
                  <a:srgbClr val="3E0091"/>
                </a:solidFill>
                <a:latin typeface="Proxima Nova"/>
                <a:ea typeface="Proxima Nova"/>
                <a:cs typeface="Proxima Nova"/>
                <a:sym typeface="Proxima Nova"/>
              </a:rPr>
              <a:t>Alginates are polymers made from several hundred sugar (saccharide) monomers. There are two types of monomer, known as M (β-D-mannuronate) and G (α-L-guluronate). The polymer is made up of blocks of identical or alternating monomers (MMMMMM, GGGGGG or MGMGMG). Different species of seaweed produce alginates with different composition.</a:t>
            </a:r>
          </a:p>
        </p:txBody>
      </p:sp>
      <p:sp>
        <p:nvSpPr>
          <p:cNvPr name="TextBox 13" id="13"/>
          <p:cNvSpPr txBox="true"/>
          <p:nvPr/>
        </p:nvSpPr>
        <p:spPr>
          <a:xfrm rot="0">
            <a:off x="4579080" y="233366"/>
            <a:ext cx="11584684" cy="1704968"/>
          </a:xfrm>
          <a:prstGeom prst="rect">
            <a:avLst/>
          </a:prstGeom>
        </p:spPr>
        <p:txBody>
          <a:bodyPr anchor="t" rtlCol="false" tIns="0" lIns="0" bIns="0" rIns="0">
            <a:spAutoFit/>
          </a:bodyPr>
          <a:lstStyle/>
          <a:p>
            <a:pPr algn="l">
              <a:lnSpc>
                <a:spcPts val="13199"/>
              </a:lnSpc>
            </a:pPr>
            <a:r>
              <a:rPr lang="en-US" sz="11999">
                <a:solidFill>
                  <a:srgbClr val="3E0091"/>
                </a:solidFill>
                <a:latin typeface="Fredoka"/>
                <a:ea typeface="Fredoka"/>
                <a:cs typeface="Fredoka"/>
                <a:sym typeface="Fredoka"/>
              </a:rPr>
              <a:t>Background</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DAHLbZhPvsk</dc:identifier>
  <dcterms:modified xsi:type="dcterms:W3CDTF">2011-08-01T06:04:30Z</dcterms:modified>
  <cp:revision>1</cp:revision>
  <dc:title>Biopolymers to prevent cancer lesson ppt</dc:title>
</cp:coreProperties>
</file>